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sldIdLst>
    <p:sldId id="256" r:id="rId2"/>
    <p:sldId id="257" r:id="rId3"/>
    <p:sldId id="258" r:id="rId4"/>
    <p:sldId id="267" r:id="rId5"/>
    <p:sldId id="268" r:id="rId6"/>
    <p:sldId id="259" r:id="rId7"/>
    <p:sldId id="263" r:id="rId8"/>
    <p:sldId id="264" r:id="rId9"/>
    <p:sldId id="269" r:id="rId10"/>
    <p:sldId id="270" r:id="rId11"/>
    <p:sldId id="260" r:id="rId12"/>
    <p:sldId id="261" r:id="rId13"/>
    <p:sldId id="272" r:id="rId14"/>
    <p:sldId id="273" r:id="rId15"/>
    <p:sldId id="274" r:id="rId16"/>
    <p:sldId id="275" r:id="rId17"/>
    <p:sldId id="271" r:id="rId18"/>
    <p:sldId id="276" r:id="rId19"/>
    <p:sldId id="277" r:id="rId20"/>
    <p:sldId id="278" r:id="rId21"/>
    <p:sldId id="279" r:id="rId22"/>
    <p:sldId id="262" r:id="rId23"/>
    <p:sldId id="280" r:id="rId24"/>
    <p:sldId id="266" r:id="rId25"/>
  </p:sldIdLst>
  <p:sldSz cx="18288000" cy="10287000"/>
  <p:notesSz cx="6858000" cy="9144000"/>
  <p:embeddedFontLst>
    <p:embeddedFont>
      <p:font typeface="Archivo Black" panose="020B0604020202020204" charset="0"/>
      <p:regular r:id="rId26"/>
    </p:embeddedFont>
    <p:embeddedFont>
      <p:font typeface="Cambria Math" panose="02040503050406030204" pitchFamily="18" charset="0"/>
      <p:regular r:id="rId27"/>
    </p:embeddedFont>
    <p:embeddedFont>
      <p:font typeface="HK Grotesk" panose="020B0604020202020204" charset="0"/>
      <p:regular r:id="rId28"/>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E6264"/>
    <a:srgbClr val="35AEB1"/>
    <a:srgbClr val="65CED1"/>
    <a:srgbClr val="BEEBE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varScale="1">
        <p:scale>
          <a:sx n="35" d="100"/>
          <a:sy n="35" d="100"/>
        </p:scale>
        <p:origin x="1108" y="2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1.fntdata"/><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font" Target="fonts/font3.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font" Target="fonts/font2.fntdata"/><Relationship Id="rId30"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6/22/2026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6/22/2026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6/22/2026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6/22/2026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6/22/2026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6/22/2026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6/22/2026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6/22/2026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6/22/2026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6/22/2026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6/22/2026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6/22/2026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jp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7.xml"/><Relationship Id="rId5" Type="http://schemas.openxmlformats.org/officeDocument/2006/relationships/image" Target="../media/image9.png"/><Relationship Id="rId4" Type="http://schemas.openxmlformats.org/officeDocument/2006/relationships/image" Target="../media/image8.png"/></Relationships>
</file>

<file path=ppt/slides/_rels/slide1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7.xml"/><Relationship Id="rId4" Type="http://schemas.openxmlformats.org/officeDocument/2006/relationships/image" Target="../media/image15.png"/></Relationships>
</file>

<file path=ppt/slides/_rels/slide1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jp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jp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jp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jp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rotWithShape="1">
          <a:gsLst>
            <a:gs pos="0">
              <a:srgbClr val="000000">
                <a:alpha val="100000"/>
              </a:srgbClr>
            </a:gs>
            <a:gs pos="50000">
              <a:srgbClr val="082D2F">
                <a:alpha val="100000"/>
              </a:srgbClr>
            </a:gs>
            <a:gs pos="100000">
              <a:srgbClr val="28949C">
                <a:alpha val="100000"/>
              </a:srgbClr>
            </a:gs>
          </a:gsLst>
          <a:path path="circle">
            <a:fillToRect l="50000" t="50000" r="50000" b="50000"/>
          </a:path>
        </a:gradFill>
        <a:effectLst/>
      </p:bgPr>
    </p:bg>
    <p:spTree>
      <p:nvGrpSpPr>
        <p:cNvPr id="1" name=""/>
        <p:cNvGrpSpPr/>
        <p:nvPr/>
      </p:nvGrpSpPr>
      <p:grpSpPr>
        <a:xfrm>
          <a:off x="0" y="0"/>
          <a:ext cx="0" cy="0"/>
          <a:chOff x="0" y="0"/>
          <a:chExt cx="0" cy="0"/>
        </a:xfrm>
      </p:grpSpPr>
      <p:sp>
        <p:nvSpPr>
          <p:cNvPr id="2" name="TextBox 2"/>
          <p:cNvSpPr txBox="1"/>
          <p:nvPr/>
        </p:nvSpPr>
        <p:spPr>
          <a:xfrm>
            <a:off x="2504154" y="1401006"/>
            <a:ext cx="13841451" cy="2708434"/>
          </a:xfrm>
          <a:prstGeom prst="rect">
            <a:avLst/>
          </a:prstGeom>
        </p:spPr>
        <p:txBody>
          <a:bodyPr wrap="square" lIns="0" tIns="0" rIns="0" bIns="0" rtlCol="0" anchor="t">
            <a:spAutoFit/>
          </a:bodyPr>
          <a:lstStyle/>
          <a:p>
            <a:pPr lvl="0" algn="ctr">
              <a:spcBef>
                <a:spcPct val="0"/>
              </a:spcBef>
            </a:pPr>
            <a:r>
              <a:rPr lang="en-US" sz="8800" dirty="0">
                <a:solidFill>
                  <a:srgbClr val="FFFFFF"/>
                </a:solidFill>
                <a:latin typeface="Archivo Black"/>
                <a:ea typeface="Archivo Black"/>
                <a:cs typeface="Archivo Black"/>
                <a:sym typeface="Archivo Black"/>
              </a:rPr>
              <a:t>MACHINE LEARNING FUNDAMENTALS</a:t>
            </a:r>
            <a:endParaRPr lang="en-US" sz="8800" u="none" strike="noStrike" dirty="0">
              <a:solidFill>
                <a:srgbClr val="FFFFFF"/>
              </a:solidFill>
              <a:latin typeface="Archivo Black"/>
              <a:ea typeface="Archivo Black"/>
              <a:cs typeface="Archivo Black"/>
              <a:sym typeface="Archivo Black"/>
            </a:endParaRPr>
          </a:p>
        </p:txBody>
      </p:sp>
      <p:sp>
        <p:nvSpPr>
          <p:cNvPr id="3" name="TextBox 3"/>
          <p:cNvSpPr txBox="1"/>
          <p:nvPr/>
        </p:nvSpPr>
        <p:spPr>
          <a:xfrm>
            <a:off x="2282952" y="4933760"/>
            <a:ext cx="13716000" cy="3646383"/>
          </a:xfrm>
          <a:prstGeom prst="rect">
            <a:avLst/>
          </a:prstGeom>
        </p:spPr>
        <p:txBody>
          <a:bodyPr wrap="square" lIns="0" tIns="0" rIns="0" bIns="0" rtlCol="0" anchor="t">
            <a:spAutoFit/>
          </a:bodyPr>
          <a:lstStyle/>
          <a:p>
            <a:pPr algn="ctr">
              <a:lnSpc>
                <a:spcPts val="4759"/>
              </a:lnSpc>
              <a:spcBef>
                <a:spcPct val="0"/>
              </a:spcBef>
            </a:pPr>
            <a:r>
              <a:rPr lang="en-US" sz="6000" dirty="0">
                <a:solidFill>
                  <a:srgbClr val="FFFFFF"/>
                </a:solidFill>
                <a:latin typeface="Archivo Black"/>
                <a:ea typeface="Archivo Black"/>
                <a:cs typeface="Archivo Black"/>
                <a:sym typeface="Archivo Black"/>
              </a:rPr>
              <a:t>Harry Mafukidze</a:t>
            </a:r>
          </a:p>
          <a:p>
            <a:pPr algn="ctr">
              <a:lnSpc>
                <a:spcPts val="4759"/>
              </a:lnSpc>
              <a:spcBef>
                <a:spcPct val="0"/>
              </a:spcBef>
            </a:pPr>
            <a:endParaRPr lang="en-US" sz="5000" dirty="0">
              <a:solidFill>
                <a:srgbClr val="FFFFFF"/>
              </a:solidFill>
              <a:latin typeface="Archivo Black"/>
              <a:ea typeface="Archivo Black"/>
              <a:cs typeface="Archivo Black"/>
              <a:sym typeface="Archivo Black"/>
            </a:endParaRPr>
          </a:p>
          <a:p>
            <a:pPr algn="ctr">
              <a:lnSpc>
                <a:spcPts val="4759"/>
              </a:lnSpc>
              <a:spcBef>
                <a:spcPct val="0"/>
              </a:spcBef>
            </a:pPr>
            <a:r>
              <a:rPr lang="en-US" sz="5000" dirty="0">
                <a:solidFill>
                  <a:srgbClr val="FFFFFF"/>
                </a:solidFill>
                <a:latin typeface="Archivo Black"/>
                <a:ea typeface="Archivo Black"/>
                <a:cs typeface="Archivo Black"/>
                <a:sym typeface="Archivo Black"/>
              </a:rPr>
              <a:t>Department of Applied Physics and Telecommunications</a:t>
            </a:r>
          </a:p>
          <a:p>
            <a:pPr algn="ctr">
              <a:lnSpc>
                <a:spcPts val="4759"/>
              </a:lnSpc>
              <a:spcBef>
                <a:spcPct val="0"/>
              </a:spcBef>
            </a:pPr>
            <a:endParaRPr lang="en-US" sz="5000" dirty="0">
              <a:solidFill>
                <a:srgbClr val="FFFFFF"/>
              </a:solidFill>
              <a:latin typeface="Archivo Black"/>
              <a:ea typeface="Archivo Black"/>
              <a:cs typeface="Archivo Black"/>
              <a:sym typeface="Archivo Black"/>
            </a:endParaRPr>
          </a:p>
          <a:p>
            <a:pPr algn="ctr">
              <a:lnSpc>
                <a:spcPts val="4759"/>
              </a:lnSpc>
              <a:spcBef>
                <a:spcPct val="0"/>
              </a:spcBef>
            </a:pPr>
            <a:r>
              <a:rPr lang="en-US" sz="3000" dirty="0">
                <a:solidFill>
                  <a:srgbClr val="FFFFFF"/>
                </a:solidFill>
                <a:latin typeface="Archivo Black"/>
                <a:ea typeface="Archivo Black"/>
                <a:cs typeface="Archivo Black"/>
                <a:sym typeface="Archivo Black"/>
              </a:rPr>
              <a:t>Midlands State University</a:t>
            </a:r>
          </a:p>
        </p:txBody>
      </p:sp>
      <p:grpSp>
        <p:nvGrpSpPr>
          <p:cNvPr id="4" name="Group 4"/>
          <p:cNvGrpSpPr/>
          <p:nvPr/>
        </p:nvGrpSpPr>
        <p:grpSpPr>
          <a:xfrm rot="-10800000">
            <a:off x="14594334" y="928157"/>
            <a:ext cx="2711833" cy="197291"/>
            <a:chOff x="0" y="0"/>
            <a:chExt cx="952142" cy="69270"/>
          </a:xfrm>
        </p:grpSpPr>
        <p:sp>
          <p:nvSpPr>
            <p:cNvPr id="5" name="Freeform 5"/>
            <p:cNvSpPr/>
            <p:nvPr/>
          </p:nvSpPr>
          <p:spPr>
            <a:xfrm>
              <a:off x="0" y="0"/>
              <a:ext cx="952142" cy="69270"/>
            </a:xfrm>
            <a:custGeom>
              <a:avLst/>
              <a:gdLst/>
              <a:ahLst/>
              <a:cxnLst/>
              <a:rect l="l" t="t" r="r" b="b"/>
              <a:pathLst>
                <a:path w="952142" h="69270">
                  <a:moveTo>
                    <a:pt x="34635" y="0"/>
                  </a:moveTo>
                  <a:lnTo>
                    <a:pt x="917507" y="0"/>
                  </a:lnTo>
                  <a:cubicBezTo>
                    <a:pt x="926692" y="0"/>
                    <a:pt x="935502" y="3649"/>
                    <a:pt x="941997" y="10144"/>
                  </a:cubicBezTo>
                  <a:cubicBezTo>
                    <a:pt x="948493" y="16640"/>
                    <a:pt x="952142" y="25449"/>
                    <a:pt x="952142" y="34635"/>
                  </a:cubicBezTo>
                  <a:lnTo>
                    <a:pt x="952142" y="34635"/>
                  </a:lnTo>
                  <a:cubicBezTo>
                    <a:pt x="952142" y="43821"/>
                    <a:pt x="948493" y="52631"/>
                    <a:pt x="941997" y="59126"/>
                  </a:cubicBezTo>
                  <a:cubicBezTo>
                    <a:pt x="935502" y="65621"/>
                    <a:pt x="926692" y="69270"/>
                    <a:pt x="917507" y="69270"/>
                  </a:cubicBezTo>
                  <a:lnTo>
                    <a:pt x="34635" y="69270"/>
                  </a:lnTo>
                  <a:cubicBezTo>
                    <a:pt x="25449" y="69270"/>
                    <a:pt x="16640" y="65621"/>
                    <a:pt x="10144" y="59126"/>
                  </a:cubicBezTo>
                  <a:cubicBezTo>
                    <a:pt x="3649" y="52631"/>
                    <a:pt x="0" y="43821"/>
                    <a:pt x="0" y="34635"/>
                  </a:cubicBezTo>
                  <a:lnTo>
                    <a:pt x="0" y="34635"/>
                  </a:lnTo>
                  <a:cubicBezTo>
                    <a:pt x="0" y="25449"/>
                    <a:pt x="3649" y="16640"/>
                    <a:pt x="10144" y="10144"/>
                  </a:cubicBezTo>
                  <a:cubicBezTo>
                    <a:pt x="16640" y="3649"/>
                    <a:pt x="25449" y="0"/>
                    <a:pt x="34635" y="0"/>
                  </a:cubicBezTo>
                  <a:close/>
                </a:path>
              </a:pathLst>
            </a:custGeom>
            <a:gradFill rotWithShape="1">
              <a:gsLst>
                <a:gs pos="0">
                  <a:srgbClr val="65CED1">
                    <a:alpha val="100000"/>
                  </a:srgbClr>
                </a:gs>
                <a:gs pos="100000">
                  <a:srgbClr val="000000">
                    <a:alpha val="100000"/>
                  </a:srgbClr>
                </a:gs>
              </a:gsLst>
              <a:lin ang="2700000"/>
            </a:gradFill>
          </p:spPr>
          <p:txBody>
            <a:bodyPr/>
            <a:lstStyle/>
            <a:p>
              <a:endParaRPr lang="en-US" dirty="0"/>
            </a:p>
          </p:txBody>
        </p:sp>
        <p:sp>
          <p:nvSpPr>
            <p:cNvPr id="6" name="TextBox 6"/>
            <p:cNvSpPr txBox="1"/>
            <p:nvPr/>
          </p:nvSpPr>
          <p:spPr>
            <a:xfrm>
              <a:off x="0" y="-57150"/>
              <a:ext cx="952142" cy="126420"/>
            </a:xfrm>
            <a:prstGeom prst="rect">
              <a:avLst/>
            </a:prstGeom>
          </p:spPr>
          <p:txBody>
            <a:bodyPr lIns="50800" tIns="50800" rIns="50800" bIns="50800" rtlCol="0" anchor="ctr"/>
            <a:lstStyle/>
            <a:p>
              <a:pPr algn="ctr">
                <a:lnSpc>
                  <a:spcPts val="3447"/>
                </a:lnSpc>
              </a:pPr>
              <a:endParaRPr/>
            </a:p>
          </p:txBody>
        </p:sp>
      </p:grpSp>
      <p:grpSp>
        <p:nvGrpSpPr>
          <p:cNvPr id="7" name="Group 7"/>
          <p:cNvGrpSpPr/>
          <p:nvPr/>
        </p:nvGrpSpPr>
        <p:grpSpPr>
          <a:xfrm rot="-10800000">
            <a:off x="13633772" y="473647"/>
            <a:ext cx="2711833" cy="197291"/>
            <a:chOff x="0" y="0"/>
            <a:chExt cx="952142" cy="69270"/>
          </a:xfrm>
        </p:grpSpPr>
        <p:sp>
          <p:nvSpPr>
            <p:cNvPr id="8" name="Freeform 8"/>
            <p:cNvSpPr/>
            <p:nvPr/>
          </p:nvSpPr>
          <p:spPr>
            <a:xfrm>
              <a:off x="0" y="0"/>
              <a:ext cx="952142" cy="69270"/>
            </a:xfrm>
            <a:custGeom>
              <a:avLst/>
              <a:gdLst/>
              <a:ahLst/>
              <a:cxnLst/>
              <a:rect l="l" t="t" r="r" b="b"/>
              <a:pathLst>
                <a:path w="952142" h="69270">
                  <a:moveTo>
                    <a:pt x="34635" y="0"/>
                  </a:moveTo>
                  <a:lnTo>
                    <a:pt x="917507" y="0"/>
                  </a:lnTo>
                  <a:cubicBezTo>
                    <a:pt x="926692" y="0"/>
                    <a:pt x="935502" y="3649"/>
                    <a:pt x="941997" y="10144"/>
                  </a:cubicBezTo>
                  <a:cubicBezTo>
                    <a:pt x="948493" y="16640"/>
                    <a:pt x="952142" y="25449"/>
                    <a:pt x="952142" y="34635"/>
                  </a:cubicBezTo>
                  <a:lnTo>
                    <a:pt x="952142" y="34635"/>
                  </a:lnTo>
                  <a:cubicBezTo>
                    <a:pt x="952142" y="43821"/>
                    <a:pt x="948493" y="52631"/>
                    <a:pt x="941997" y="59126"/>
                  </a:cubicBezTo>
                  <a:cubicBezTo>
                    <a:pt x="935502" y="65621"/>
                    <a:pt x="926692" y="69270"/>
                    <a:pt x="917507" y="69270"/>
                  </a:cubicBezTo>
                  <a:lnTo>
                    <a:pt x="34635" y="69270"/>
                  </a:lnTo>
                  <a:cubicBezTo>
                    <a:pt x="25449" y="69270"/>
                    <a:pt x="16640" y="65621"/>
                    <a:pt x="10144" y="59126"/>
                  </a:cubicBezTo>
                  <a:cubicBezTo>
                    <a:pt x="3649" y="52631"/>
                    <a:pt x="0" y="43821"/>
                    <a:pt x="0" y="34635"/>
                  </a:cubicBezTo>
                  <a:lnTo>
                    <a:pt x="0" y="34635"/>
                  </a:lnTo>
                  <a:cubicBezTo>
                    <a:pt x="0" y="25449"/>
                    <a:pt x="3649" y="16640"/>
                    <a:pt x="10144" y="10144"/>
                  </a:cubicBezTo>
                  <a:cubicBezTo>
                    <a:pt x="16640" y="3649"/>
                    <a:pt x="25449" y="0"/>
                    <a:pt x="34635" y="0"/>
                  </a:cubicBezTo>
                  <a:close/>
                </a:path>
              </a:pathLst>
            </a:custGeom>
            <a:gradFill rotWithShape="1">
              <a:gsLst>
                <a:gs pos="0">
                  <a:srgbClr val="65CED1">
                    <a:alpha val="100000"/>
                  </a:srgbClr>
                </a:gs>
                <a:gs pos="100000">
                  <a:srgbClr val="000000">
                    <a:alpha val="100000"/>
                  </a:srgbClr>
                </a:gs>
              </a:gsLst>
              <a:lin ang="2700000"/>
            </a:gradFill>
          </p:spPr>
        </p:sp>
        <p:sp>
          <p:nvSpPr>
            <p:cNvPr id="9" name="TextBox 9"/>
            <p:cNvSpPr txBox="1"/>
            <p:nvPr/>
          </p:nvSpPr>
          <p:spPr>
            <a:xfrm>
              <a:off x="0" y="-57150"/>
              <a:ext cx="952142" cy="126420"/>
            </a:xfrm>
            <a:prstGeom prst="rect">
              <a:avLst/>
            </a:prstGeom>
          </p:spPr>
          <p:txBody>
            <a:bodyPr lIns="50800" tIns="50800" rIns="50800" bIns="50800" rtlCol="0" anchor="ctr"/>
            <a:lstStyle/>
            <a:p>
              <a:pPr algn="ctr">
                <a:lnSpc>
                  <a:spcPts val="3447"/>
                </a:lnSpc>
              </a:pPr>
              <a:endParaRPr/>
            </a:p>
          </p:txBody>
        </p:sp>
      </p:grpSp>
      <p:grpSp>
        <p:nvGrpSpPr>
          <p:cNvPr id="10" name="Group 10"/>
          <p:cNvGrpSpPr/>
          <p:nvPr/>
        </p:nvGrpSpPr>
        <p:grpSpPr>
          <a:xfrm>
            <a:off x="948235" y="9121679"/>
            <a:ext cx="2669433" cy="194207"/>
            <a:chOff x="0" y="0"/>
            <a:chExt cx="952142" cy="69270"/>
          </a:xfrm>
        </p:grpSpPr>
        <p:sp>
          <p:nvSpPr>
            <p:cNvPr id="11" name="Freeform 11"/>
            <p:cNvSpPr/>
            <p:nvPr/>
          </p:nvSpPr>
          <p:spPr>
            <a:xfrm>
              <a:off x="0" y="0"/>
              <a:ext cx="952142" cy="69270"/>
            </a:xfrm>
            <a:custGeom>
              <a:avLst/>
              <a:gdLst/>
              <a:ahLst/>
              <a:cxnLst/>
              <a:rect l="l" t="t" r="r" b="b"/>
              <a:pathLst>
                <a:path w="952142" h="69270">
                  <a:moveTo>
                    <a:pt x="34635" y="0"/>
                  </a:moveTo>
                  <a:lnTo>
                    <a:pt x="917507" y="0"/>
                  </a:lnTo>
                  <a:cubicBezTo>
                    <a:pt x="926692" y="0"/>
                    <a:pt x="935502" y="3649"/>
                    <a:pt x="941997" y="10144"/>
                  </a:cubicBezTo>
                  <a:cubicBezTo>
                    <a:pt x="948493" y="16640"/>
                    <a:pt x="952142" y="25449"/>
                    <a:pt x="952142" y="34635"/>
                  </a:cubicBezTo>
                  <a:lnTo>
                    <a:pt x="952142" y="34635"/>
                  </a:lnTo>
                  <a:cubicBezTo>
                    <a:pt x="952142" y="43821"/>
                    <a:pt x="948493" y="52631"/>
                    <a:pt x="941997" y="59126"/>
                  </a:cubicBezTo>
                  <a:cubicBezTo>
                    <a:pt x="935502" y="65621"/>
                    <a:pt x="926692" y="69270"/>
                    <a:pt x="917507" y="69270"/>
                  </a:cubicBezTo>
                  <a:lnTo>
                    <a:pt x="34635" y="69270"/>
                  </a:lnTo>
                  <a:cubicBezTo>
                    <a:pt x="25449" y="69270"/>
                    <a:pt x="16640" y="65621"/>
                    <a:pt x="10144" y="59126"/>
                  </a:cubicBezTo>
                  <a:cubicBezTo>
                    <a:pt x="3649" y="52631"/>
                    <a:pt x="0" y="43821"/>
                    <a:pt x="0" y="34635"/>
                  </a:cubicBezTo>
                  <a:lnTo>
                    <a:pt x="0" y="34635"/>
                  </a:lnTo>
                  <a:cubicBezTo>
                    <a:pt x="0" y="25449"/>
                    <a:pt x="3649" y="16640"/>
                    <a:pt x="10144" y="10144"/>
                  </a:cubicBezTo>
                  <a:cubicBezTo>
                    <a:pt x="16640" y="3649"/>
                    <a:pt x="25449" y="0"/>
                    <a:pt x="34635" y="0"/>
                  </a:cubicBezTo>
                  <a:close/>
                </a:path>
              </a:pathLst>
            </a:custGeom>
            <a:gradFill rotWithShape="1">
              <a:gsLst>
                <a:gs pos="0">
                  <a:srgbClr val="65CED1">
                    <a:alpha val="100000"/>
                  </a:srgbClr>
                </a:gs>
                <a:gs pos="100000">
                  <a:srgbClr val="000000">
                    <a:alpha val="100000"/>
                  </a:srgbClr>
                </a:gs>
              </a:gsLst>
              <a:lin ang="2700000"/>
            </a:gradFill>
          </p:spPr>
        </p:sp>
        <p:sp>
          <p:nvSpPr>
            <p:cNvPr id="12" name="TextBox 12"/>
            <p:cNvSpPr txBox="1"/>
            <p:nvPr/>
          </p:nvSpPr>
          <p:spPr>
            <a:xfrm>
              <a:off x="0" y="-57150"/>
              <a:ext cx="952142" cy="126420"/>
            </a:xfrm>
            <a:prstGeom prst="rect">
              <a:avLst/>
            </a:prstGeom>
          </p:spPr>
          <p:txBody>
            <a:bodyPr lIns="50800" tIns="50800" rIns="50800" bIns="50800" rtlCol="0" anchor="ctr"/>
            <a:lstStyle/>
            <a:p>
              <a:pPr algn="ctr">
                <a:lnSpc>
                  <a:spcPts val="3447"/>
                </a:lnSpc>
              </a:pPr>
              <a:endParaRPr/>
            </a:p>
          </p:txBody>
        </p:sp>
      </p:grpSp>
      <p:grpSp>
        <p:nvGrpSpPr>
          <p:cNvPr id="13" name="Group 13"/>
          <p:cNvGrpSpPr/>
          <p:nvPr/>
        </p:nvGrpSpPr>
        <p:grpSpPr>
          <a:xfrm>
            <a:off x="1893778" y="9569083"/>
            <a:ext cx="2669433" cy="194207"/>
            <a:chOff x="0" y="0"/>
            <a:chExt cx="952142" cy="69270"/>
          </a:xfrm>
        </p:grpSpPr>
        <p:sp>
          <p:nvSpPr>
            <p:cNvPr id="14" name="Freeform 14"/>
            <p:cNvSpPr/>
            <p:nvPr/>
          </p:nvSpPr>
          <p:spPr>
            <a:xfrm>
              <a:off x="0" y="0"/>
              <a:ext cx="952142" cy="69270"/>
            </a:xfrm>
            <a:custGeom>
              <a:avLst/>
              <a:gdLst/>
              <a:ahLst/>
              <a:cxnLst/>
              <a:rect l="l" t="t" r="r" b="b"/>
              <a:pathLst>
                <a:path w="952142" h="69270">
                  <a:moveTo>
                    <a:pt x="34635" y="0"/>
                  </a:moveTo>
                  <a:lnTo>
                    <a:pt x="917507" y="0"/>
                  </a:lnTo>
                  <a:cubicBezTo>
                    <a:pt x="926692" y="0"/>
                    <a:pt x="935502" y="3649"/>
                    <a:pt x="941997" y="10144"/>
                  </a:cubicBezTo>
                  <a:cubicBezTo>
                    <a:pt x="948493" y="16640"/>
                    <a:pt x="952142" y="25449"/>
                    <a:pt x="952142" y="34635"/>
                  </a:cubicBezTo>
                  <a:lnTo>
                    <a:pt x="952142" y="34635"/>
                  </a:lnTo>
                  <a:cubicBezTo>
                    <a:pt x="952142" y="43821"/>
                    <a:pt x="948493" y="52631"/>
                    <a:pt x="941997" y="59126"/>
                  </a:cubicBezTo>
                  <a:cubicBezTo>
                    <a:pt x="935502" y="65621"/>
                    <a:pt x="926692" y="69270"/>
                    <a:pt x="917507" y="69270"/>
                  </a:cubicBezTo>
                  <a:lnTo>
                    <a:pt x="34635" y="69270"/>
                  </a:lnTo>
                  <a:cubicBezTo>
                    <a:pt x="25449" y="69270"/>
                    <a:pt x="16640" y="65621"/>
                    <a:pt x="10144" y="59126"/>
                  </a:cubicBezTo>
                  <a:cubicBezTo>
                    <a:pt x="3649" y="52631"/>
                    <a:pt x="0" y="43821"/>
                    <a:pt x="0" y="34635"/>
                  </a:cubicBezTo>
                  <a:lnTo>
                    <a:pt x="0" y="34635"/>
                  </a:lnTo>
                  <a:cubicBezTo>
                    <a:pt x="0" y="25449"/>
                    <a:pt x="3649" y="16640"/>
                    <a:pt x="10144" y="10144"/>
                  </a:cubicBezTo>
                  <a:cubicBezTo>
                    <a:pt x="16640" y="3649"/>
                    <a:pt x="25449" y="0"/>
                    <a:pt x="34635" y="0"/>
                  </a:cubicBezTo>
                  <a:close/>
                </a:path>
              </a:pathLst>
            </a:custGeom>
            <a:gradFill rotWithShape="1">
              <a:gsLst>
                <a:gs pos="0">
                  <a:srgbClr val="65CED1">
                    <a:alpha val="100000"/>
                  </a:srgbClr>
                </a:gs>
                <a:gs pos="100000">
                  <a:srgbClr val="000000">
                    <a:alpha val="100000"/>
                  </a:srgbClr>
                </a:gs>
              </a:gsLst>
              <a:lin ang="2700000"/>
            </a:gradFill>
          </p:spPr>
        </p:sp>
        <p:sp>
          <p:nvSpPr>
            <p:cNvPr id="15" name="TextBox 15"/>
            <p:cNvSpPr txBox="1"/>
            <p:nvPr/>
          </p:nvSpPr>
          <p:spPr>
            <a:xfrm>
              <a:off x="0" y="-57150"/>
              <a:ext cx="952142" cy="126420"/>
            </a:xfrm>
            <a:prstGeom prst="rect">
              <a:avLst/>
            </a:prstGeom>
          </p:spPr>
          <p:txBody>
            <a:bodyPr lIns="50800" tIns="50800" rIns="50800" bIns="50800" rtlCol="0" anchor="ctr"/>
            <a:lstStyle/>
            <a:p>
              <a:pPr algn="ctr">
                <a:lnSpc>
                  <a:spcPts val="3447"/>
                </a:lnSpc>
              </a:pPr>
              <a:endParaRPr/>
            </a:p>
          </p:txBody>
        </p:sp>
      </p:grpSp>
      <p:sp>
        <p:nvSpPr>
          <p:cNvPr id="16" name="TextBox 3">
            <a:extLst>
              <a:ext uri="{FF2B5EF4-FFF2-40B4-BE49-F238E27FC236}">
                <a16:creationId xmlns:a16="http://schemas.microsoft.com/office/drawing/2014/main" id="{0EE90F0C-8DFD-3494-384C-E13F489F2F4C}"/>
              </a:ext>
            </a:extLst>
          </p:cNvPr>
          <p:cNvSpPr txBox="1"/>
          <p:nvPr/>
        </p:nvSpPr>
        <p:spPr>
          <a:xfrm>
            <a:off x="7851696" y="9315886"/>
            <a:ext cx="3146369" cy="582852"/>
          </a:xfrm>
          <a:prstGeom prst="rect">
            <a:avLst/>
          </a:prstGeom>
        </p:spPr>
        <p:txBody>
          <a:bodyPr wrap="square" lIns="0" tIns="0" rIns="0" bIns="0" rtlCol="0" anchor="t">
            <a:spAutoFit/>
          </a:bodyPr>
          <a:lstStyle/>
          <a:p>
            <a:pPr algn="ctr">
              <a:lnSpc>
                <a:spcPts val="4759"/>
              </a:lnSpc>
              <a:spcBef>
                <a:spcPct val="0"/>
              </a:spcBef>
            </a:pPr>
            <a:r>
              <a:rPr lang="en-US" sz="3399" dirty="0">
                <a:solidFill>
                  <a:srgbClr val="FFFFFF"/>
                </a:solidFill>
                <a:latin typeface="Archivo Black"/>
                <a:ea typeface="Archivo Black"/>
                <a:cs typeface="Archivo Black"/>
                <a:sym typeface="Archivo Black"/>
              </a:rPr>
              <a:t>DSA 2026</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144731-1769-BE1A-81C7-4403395C810A}"/>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2AF7B2C8-99E0-43B2-DDED-29E3F7A5DDB2}"/>
              </a:ext>
            </a:extLst>
          </p:cNvPr>
          <p:cNvGrpSpPr/>
          <p:nvPr/>
        </p:nvGrpSpPr>
        <p:grpSpPr>
          <a:xfrm>
            <a:off x="10225" y="8141930"/>
            <a:ext cx="18277775" cy="2145070"/>
            <a:chOff x="0" y="0"/>
            <a:chExt cx="4813900" cy="564957"/>
          </a:xfrm>
        </p:grpSpPr>
        <p:sp>
          <p:nvSpPr>
            <p:cNvPr id="3" name="Freeform 3">
              <a:extLst>
                <a:ext uri="{FF2B5EF4-FFF2-40B4-BE49-F238E27FC236}">
                  <a16:creationId xmlns:a16="http://schemas.microsoft.com/office/drawing/2014/main" id="{2826D5CD-6816-D683-48D7-F7440652EA34}"/>
                </a:ext>
              </a:extLst>
            </p:cNvPr>
            <p:cNvSpPr/>
            <p:nvPr/>
          </p:nvSpPr>
          <p:spPr>
            <a:xfrm>
              <a:off x="0" y="0"/>
              <a:ext cx="4813900" cy="564957"/>
            </a:xfrm>
            <a:custGeom>
              <a:avLst/>
              <a:gdLst/>
              <a:ahLst/>
              <a:cxnLst/>
              <a:rect l="l" t="t" r="r" b="b"/>
              <a:pathLst>
                <a:path w="4813900" h="564957">
                  <a:moveTo>
                    <a:pt x="0" y="0"/>
                  </a:moveTo>
                  <a:lnTo>
                    <a:pt x="4813900" y="0"/>
                  </a:lnTo>
                  <a:lnTo>
                    <a:pt x="4813900" y="564957"/>
                  </a:lnTo>
                  <a:lnTo>
                    <a:pt x="0" y="564957"/>
                  </a:lnTo>
                  <a:close/>
                </a:path>
              </a:pathLst>
            </a:custGeom>
            <a:gradFill rotWithShape="1">
              <a:gsLst>
                <a:gs pos="0">
                  <a:srgbClr val="65CED1">
                    <a:alpha val="100000"/>
                  </a:srgbClr>
                </a:gs>
                <a:gs pos="100000">
                  <a:srgbClr val="000000">
                    <a:alpha val="100000"/>
                  </a:srgbClr>
                </a:gs>
              </a:gsLst>
              <a:lin ang="2700000"/>
            </a:gradFill>
            <a:ln cap="sq">
              <a:noFill/>
              <a:prstDash val="solid"/>
              <a:miter/>
            </a:ln>
          </p:spPr>
        </p:sp>
        <p:sp>
          <p:nvSpPr>
            <p:cNvPr id="4" name="TextBox 4">
              <a:extLst>
                <a:ext uri="{FF2B5EF4-FFF2-40B4-BE49-F238E27FC236}">
                  <a16:creationId xmlns:a16="http://schemas.microsoft.com/office/drawing/2014/main" id="{9DF42F83-50EB-2CDF-7E50-4AD2218480F6}"/>
                </a:ext>
              </a:extLst>
            </p:cNvPr>
            <p:cNvSpPr txBox="1"/>
            <p:nvPr/>
          </p:nvSpPr>
          <p:spPr>
            <a:xfrm>
              <a:off x="0" y="-57150"/>
              <a:ext cx="4813900" cy="622107"/>
            </a:xfrm>
            <a:prstGeom prst="rect">
              <a:avLst/>
            </a:prstGeom>
          </p:spPr>
          <p:txBody>
            <a:bodyPr lIns="50800" tIns="50800" rIns="50800" bIns="50800" rtlCol="0" anchor="ctr"/>
            <a:lstStyle/>
            <a:p>
              <a:pPr marL="0" lvl="0" indent="0" algn="ctr">
                <a:lnSpc>
                  <a:spcPts val="3447"/>
                </a:lnSpc>
                <a:spcBef>
                  <a:spcPct val="0"/>
                </a:spcBef>
              </a:pPr>
              <a:endParaRPr/>
            </a:p>
          </p:txBody>
        </p:sp>
      </p:grpSp>
      <p:sp>
        <p:nvSpPr>
          <p:cNvPr id="10" name="TextBox 10">
            <a:extLst>
              <a:ext uri="{FF2B5EF4-FFF2-40B4-BE49-F238E27FC236}">
                <a16:creationId xmlns:a16="http://schemas.microsoft.com/office/drawing/2014/main" id="{F20CC8D5-F21B-4023-9FDD-0BDA89558812}"/>
              </a:ext>
            </a:extLst>
          </p:cNvPr>
          <p:cNvSpPr txBox="1"/>
          <p:nvPr/>
        </p:nvSpPr>
        <p:spPr>
          <a:xfrm>
            <a:off x="4757049" y="4152900"/>
            <a:ext cx="8773902" cy="3516797"/>
          </a:xfrm>
          <a:prstGeom prst="rect">
            <a:avLst/>
          </a:prstGeom>
        </p:spPr>
        <p:txBody>
          <a:bodyPr lIns="0" tIns="0" rIns="0" bIns="0" rtlCol="0" anchor="t">
            <a:spAutoFit/>
          </a:bodyPr>
          <a:lstStyle/>
          <a:p>
            <a:pPr algn="ctr">
              <a:lnSpc>
                <a:spcPct val="150000"/>
              </a:lnSpc>
            </a:pPr>
            <a:r>
              <a:rPr lang="en-US" sz="8000" dirty="0">
                <a:solidFill>
                  <a:srgbClr val="000000"/>
                </a:solidFill>
                <a:latin typeface="Archivo Black"/>
                <a:ea typeface="Archivo Black"/>
                <a:cs typeface="Archivo Black"/>
                <a:sym typeface="Archivo Black"/>
              </a:rPr>
              <a:t>Five-minute activity</a:t>
            </a:r>
          </a:p>
        </p:txBody>
      </p:sp>
      <p:pic>
        <p:nvPicPr>
          <p:cNvPr id="21" name="Picture 20">
            <a:extLst>
              <a:ext uri="{FF2B5EF4-FFF2-40B4-BE49-F238E27FC236}">
                <a16:creationId xmlns:a16="http://schemas.microsoft.com/office/drawing/2014/main" id="{DA81E673-C4FB-CB5F-6991-989775054F2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887700" y="123924"/>
            <a:ext cx="1866900" cy="2175116"/>
          </a:xfrm>
          <a:prstGeom prst="rect">
            <a:avLst/>
          </a:prstGeom>
        </p:spPr>
      </p:pic>
      <p:pic>
        <p:nvPicPr>
          <p:cNvPr id="23" name="Picture 22">
            <a:extLst>
              <a:ext uri="{FF2B5EF4-FFF2-40B4-BE49-F238E27FC236}">
                <a16:creationId xmlns:a16="http://schemas.microsoft.com/office/drawing/2014/main" id="{D47D753B-D6C5-11C1-51FE-4C5EEFB4EB7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4800" y="268548"/>
            <a:ext cx="3107994" cy="1885868"/>
          </a:xfrm>
          <a:prstGeom prst="rect">
            <a:avLst/>
          </a:prstGeom>
        </p:spPr>
      </p:pic>
    </p:spTree>
    <p:extLst>
      <p:ext uri="{BB962C8B-B14F-4D97-AF65-F5344CB8AC3E}">
        <p14:creationId xmlns:p14="http://schemas.microsoft.com/office/powerpoint/2010/main" val="194599557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0225" y="8849614"/>
            <a:ext cx="18277775" cy="1437386"/>
            <a:chOff x="0" y="0"/>
            <a:chExt cx="4813900" cy="436434"/>
          </a:xfrm>
        </p:grpSpPr>
        <p:sp>
          <p:nvSpPr>
            <p:cNvPr id="3" name="Freeform 3"/>
            <p:cNvSpPr/>
            <p:nvPr/>
          </p:nvSpPr>
          <p:spPr>
            <a:xfrm>
              <a:off x="0" y="0"/>
              <a:ext cx="4813900" cy="436434"/>
            </a:xfrm>
            <a:custGeom>
              <a:avLst/>
              <a:gdLst/>
              <a:ahLst/>
              <a:cxnLst/>
              <a:rect l="l" t="t" r="r" b="b"/>
              <a:pathLst>
                <a:path w="4813900" h="436434">
                  <a:moveTo>
                    <a:pt x="0" y="0"/>
                  </a:moveTo>
                  <a:lnTo>
                    <a:pt x="4813900" y="0"/>
                  </a:lnTo>
                  <a:lnTo>
                    <a:pt x="4813900" y="436434"/>
                  </a:lnTo>
                  <a:lnTo>
                    <a:pt x="0" y="436434"/>
                  </a:lnTo>
                  <a:close/>
                </a:path>
              </a:pathLst>
            </a:custGeom>
            <a:gradFill rotWithShape="1">
              <a:gsLst>
                <a:gs pos="0">
                  <a:srgbClr val="65CED1">
                    <a:alpha val="100000"/>
                  </a:srgbClr>
                </a:gs>
                <a:gs pos="100000">
                  <a:srgbClr val="000000">
                    <a:alpha val="100000"/>
                  </a:srgbClr>
                </a:gs>
              </a:gsLst>
              <a:lin ang="2700000"/>
            </a:gradFill>
            <a:ln cap="sq">
              <a:noFill/>
              <a:prstDash val="solid"/>
              <a:miter/>
            </a:ln>
          </p:spPr>
        </p:sp>
        <p:sp>
          <p:nvSpPr>
            <p:cNvPr id="4" name="TextBox 4"/>
            <p:cNvSpPr txBox="1"/>
            <p:nvPr/>
          </p:nvSpPr>
          <p:spPr>
            <a:xfrm>
              <a:off x="0" y="-57150"/>
              <a:ext cx="4813900" cy="493584"/>
            </a:xfrm>
            <a:prstGeom prst="rect">
              <a:avLst/>
            </a:prstGeom>
          </p:spPr>
          <p:txBody>
            <a:bodyPr lIns="50800" tIns="50800" rIns="50800" bIns="50800" rtlCol="0" anchor="ctr"/>
            <a:lstStyle/>
            <a:p>
              <a:pPr marL="0" lvl="0" indent="0" algn="ctr">
                <a:lnSpc>
                  <a:spcPts val="3447"/>
                </a:lnSpc>
                <a:spcBef>
                  <a:spcPct val="0"/>
                </a:spcBef>
              </a:pPr>
              <a:endParaRPr/>
            </a:p>
          </p:txBody>
        </p:sp>
      </p:grpSp>
      <p:sp>
        <p:nvSpPr>
          <p:cNvPr id="19" name="TextBox 19"/>
          <p:cNvSpPr txBox="1"/>
          <p:nvPr/>
        </p:nvSpPr>
        <p:spPr>
          <a:xfrm>
            <a:off x="1676400" y="1726225"/>
            <a:ext cx="15797533" cy="1988942"/>
          </a:xfrm>
          <a:prstGeom prst="rect">
            <a:avLst/>
          </a:prstGeom>
        </p:spPr>
        <p:txBody>
          <a:bodyPr wrap="square" lIns="0" tIns="0" rIns="0" bIns="0" rtlCol="0" anchor="t">
            <a:spAutoFit/>
          </a:bodyPr>
          <a:lstStyle/>
          <a:p>
            <a:pPr marL="342900" indent="-342900" algn="l">
              <a:lnSpc>
                <a:spcPct val="150000"/>
              </a:lnSpc>
              <a:buFont typeface="Arial" panose="020B0604020202020204" pitchFamily="34" charset="0"/>
              <a:buChar char="•"/>
            </a:pPr>
            <a:r>
              <a:rPr lang="en-US" sz="2200" dirty="0">
                <a:latin typeface="HK Grotesk"/>
                <a:ea typeface="HK Grotesk"/>
                <a:cs typeface="HK Grotesk"/>
                <a:sym typeface="HK Grotesk"/>
              </a:rPr>
              <a:t>Assessing how well a machine learning model performs on unseen data using different metrics and techniques. </a:t>
            </a:r>
          </a:p>
          <a:p>
            <a:pPr marL="342900" indent="-342900" algn="l">
              <a:lnSpc>
                <a:spcPct val="150000"/>
              </a:lnSpc>
              <a:buFont typeface="Arial" panose="020B0604020202020204" pitchFamily="34" charset="0"/>
              <a:buChar char="•"/>
            </a:pPr>
            <a:r>
              <a:rPr lang="en-US" sz="2200" dirty="0">
                <a:latin typeface="HK Grotesk"/>
                <a:ea typeface="HK Grotesk"/>
                <a:cs typeface="HK Grotesk"/>
                <a:sym typeface="HK Grotesk"/>
              </a:rPr>
              <a:t>It ensures that the model not only </a:t>
            </a:r>
            <a:r>
              <a:rPr lang="en-US" sz="2200" dirty="0" err="1">
                <a:latin typeface="HK Grotesk"/>
                <a:ea typeface="HK Grotesk"/>
                <a:cs typeface="HK Grotesk"/>
                <a:sym typeface="HK Grotesk"/>
              </a:rPr>
              <a:t>memorises</a:t>
            </a:r>
            <a:r>
              <a:rPr lang="en-US" sz="2200" dirty="0">
                <a:latin typeface="HK Grotesk"/>
                <a:ea typeface="HK Grotesk"/>
                <a:cs typeface="HK Grotesk"/>
                <a:sym typeface="HK Grotesk"/>
              </a:rPr>
              <a:t> training data but also </a:t>
            </a:r>
            <a:r>
              <a:rPr lang="en-US" sz="2200" dirty="0" err="1">
                <a:latin typeface="HK Grotesk"/>
                <a:ea typeface="HK Grotesk"/>
                <a:cs typeface="HK Grotesk"/>
                <a:sym typeface="HK Grotesk"/>
              </a:rPr>
              <a:t>generalises</a:t>
            </a:r>
            <a:r>
              <a:rPr lang="en-US" sz="2200" dirty="0">
                <a:latin typeface="HK Grotesk"/>
                <a:ea typeface="HK Grotesk"/>
                <a:cs typeface="HK Grotesk"/>
                <a:sym typeface="HK Grotesk"/>
              </a:rPr>
              <a:t> to new situations.</a:t>
            </a:r>
          </a:p>
          <a:p>
            <a:pPr marL="342900" indent="-342900" algn="l">
              <a:lnSpc>
                <a:spcPct val="150000"/>
              </a:lnSpc>
              <a:buFont typeface="Arial" panose="020B0604020202020204" pitchFamily="34" charset="0"/>
              <a:buChar char="•"/>
            </a:pPr>
            <a:r>
              <a:rPr lang="en-US" sz="2200" dirty="0">
                <a:latin typeface="HK Grotesk"/>
                <a:ea typeface="HK Grotesk"/>
                <a:cs typeface="HK Grotesk"/>
                <a:sym typeface="HK Grotesk"/>
              </a:rPr>
              <a:t> Common validation techniques include hold-out validation (train-test split), cross-validation, and k-fold cross-validation.</a:t>
            </a:r>
          </a:p>
          <a:p>
            <a:pPr marL="342900" indent="-342900" algn="l">
              <a:lnSpc>
                <a:spcPct val="150000"/>
              </a:lnSpc>
              <a:buFont typeface="Arial" panose="020B0604020202020204" pitchFamily="34" charset="0"/>
              <a:buChar char="•"/>
            </a:pPr>
            <a:r>
              <a:rPr lang="en-US" sz="2200" dirty="0">
                <a:latin typeface="HK Grotesk"/>
                <a:ea typeface="HK Grotesk"/>
                <a:cs typeface="HK Grotesk"/>
                <a:sym typeface="HK Grotesk"/>
              </a:rPr>
              <a:t>By applying various techniques, we can identify whether a model has truly learned patterns or not</a:t>
            </a:r>
          </a:p>
        </p:txBody>
      </p:sp>
      <p:sp>
        <p:nvSpPr>
          <p:cNvPr id="22" name="TextBox 8">
            <a:extLst>
              <a:ext uri="{FF2B5EF4-FFF2-40B4-BE49-F238E27FC236}">
                <a16:creationId xmlns:a16="http://schemas.microsoft.com/office/drawing/2014/main" id="{987655AB-3B08-AC86-46E7-33301D9A2FD5}"/>
              </a:ext>
            </a:extLst>
          </p:cNvPr>
          <p:cNvSpPr txBox="1"/>
          <p:nvPr/>
        </p:nvSpPr>
        <p:spPr>
          <a:xfrm>
            <a:off x="304800" y="701897"/>
            <a:ext cx="11472756" cy="807337"/>
          </a:xfrm>
          <a:prstGeom prst="rect">
            <a:avLst/>
          </a:prstGeom>
        </p:spPr>
        <p:txBody>
          <a:bodyPr wrap="square" lIns="0" tIns="0" rIns="0" bIns="0" rtlCol="0" anchor="t">
            <a:spAutoFit/>
          </a:bodyPr>
          <a:lstStyle/>
          <a:p>
            <a:pPr algn="l">
              <a:lnSpc>
                <a:spcPts val="5776"/>
              </a:lnSpc>
            </a:pPr>
            <a:r>
              <a:rPr lang="en-US" sz="7000" dirty="0">
                <a:solidFill>
                  <a:srgbClr val="000000"/>
                </a:solidFill>
                <a:latin typeface="Archivo Black"/>
                <a:ea typeface="Archivo Black"/>
                <a:cs typeface="Archivo Black"/>
                <a:sym typeface="Archivo Black"/>
              </a:rPr>
              <a:t>03: Model Evaluation</a:t>
            </a:r>
          </a:p>
        </p:txBody>
      </p:sp>
      <p:sp>
        <p:nvSpPr>
          <p:cNvPr id="23" name="TextBox 8">
            <a:extLst>
              <a:ext uri="{FF2B5EF4-FFF2-40B4-BE49-F238E27FC236}">
                <a16:creationId xmlns:a16="http://schemas.microsoft.com/office/drawing/2014/main" id="{F160E8A9-F956-34A8-D1B1-B972988AC0A2}"/>
              </a:ext>
            </a:extLst>
          </p:cNvPr>
          <p:cNvSpPr txBox="1"/>
          <p:nvPr/>
        </p:nvSpPr>
        <p:spPr>
          <a:xfrm>
            <a:off x="1444752" y="4443052"/>
            <a:ext cx="12801600" cy="700448"/>
          </a:xfrm>
          <a:prstGeom prst="rect">
            <a:avLst/>
          </a:prstGeom>
        </p:spPr>
        <p:txBody>
          <a:bodyPr wrap="square" lIns="0" tIns="0" rIns="0" bIns="0" rtlCol="0" anchor="t">
            <a:spAutoFit/>
          </a:bodyPr>
          <a:lstStyle/>
          <a:p>
            <a:pPr algn="l">
              <a:lnSpc>
                <a:spcPts val="5776"/>
              </a:lnSpc>
            </a:pPr>
            <a:r>
              <a:rPr lang="en-US" sz="4000" dirty="0">
                <a:solidFill>
                  <a:srgbClr val="000000"/>
                </a:solidFill>
                <a:latin typeface="Archivo Black"/>
                <a:ea typeface="Archivo Black"/>
                <a:cs typeface="Archivo Black"/>
                <a:sym typeface="Archivo Black"/>
              </a:rPr>
              <a:t>Evaluation Metrics for Classification Tasks</a:t>
            </a:r>
          </a:p>
        </p:txBody>
      </p:sp>
      <p:grpSp>
        <p:nvGrpSpPr>
          <p:cNvPr id="24" name="Group 2">
            <a:extLst>
              <a:ext uri="{FF2B5EF4-FFF2-40B4-BE49-F238E27FC236}">
                <a16:creationId xmlns:a16="http://schemas.microsoft.com/office/drawing/2014/main" id="{A1429D68-4E8C-51FA-A5AE-F3F4D455028C}"/>
              </a:ext>
            </a:extLst>
          </p:cNvPr>
          <p:cNvGrpSpPr/>
          <p:nvPr/>
        </p:nvGrpSpPr>
        <p:grpSpPr>
          <a:xfrm>
            <a:off x="1444752" y="5505018"/>
            <a:ext cx="3216227" cy="701972"/>
            <a:chOff x="0" y="0"/>
            <a:chExt cx="1091610" cy="238254"/>
          </a:xfrm>
        </p:grpSpPr>
        <p:sp>
          <p:nvSpPr>
            <p:cNvPr id="25" name="Freeform 3">
              <a:extLst>
                <a:ext uri="{FF2B5EF4-FFF2-40B4-BE49-F238E27FC236}">
                  <a16:creationId xmlns:a16="http://schemas.microsoft.com/office/drawing/2014/main" id="{F9A9C77A-BADB-FC3A-4E4D-2850E9344337}"/>
                </a:ext>
              </a:extLst>
            </p:cNvPr>
            <p:cNvSpPr/>
            <p:nvPr/>
          </p:nvSpPr>
          <p:spPr>
            <a:xfrm>
              <a:off x="0" y="0"/>
              <a:ext cx="1091610" cy="238254"/>
            </a:xfrm>
            <a:custGeom>
              <a:avLst/>
              <a:gdLst/>
              <a:ahLst/>
              <a:cxnLst/>
              <a:rect l="l" t="t" r="r" b="b"/>
              <a:pathLst>
                <a:path w="1091610" h="238254">
                  <a:moveTo>
                    <a:pt x="21664" y="0"/>
                  </a:moveTo>
                  <a:lnTo>
                    <a:pt x="1069945" y="0"/>
                  </a:lnTo>
                  <a:cubicBezTo>
                    <a:pt x="1081910" y="0"/>
                    <a:pt x="1091610" y="9699"/>
                    <a:pt x="1091610" y="21664"/>
                  </a:cubicBezTo>
                  <a:lnTo>
                    <a:pt x="1091610" y="216590"/>
                  </a:lnTo>
                  <a:cubicBezTo>
                    <a:pt x="1091610" y="228555"/>
                    <a:pt x="1081910" y="238254"/>
                    <a:pt x="1069945" y="238254"/>
                  </a:cubicBezTo>
                  <a:lnTo>
                    <a:pt x="21664" y="238254"/>
                  </a:lnTo>
                  <a:cubicBezTo>
                    <a:pt x="9699" y="238254"/>
                    <a:pt x="0" y="228555"/>
                    <a:pt x="0" y="216590"/>
                  </a:cubicBezTo>
                  <a:lnTo>
                    <a:pt x="0" y="21664"/>
                  </a:lnTo>
                  <a:cubicBezTo>
                    <a:pt x="0" y="9699"/>
                    <a:pt x="9699" y="0"/>
                    <a:pt x="21664" y="0"/>
                  </a:cubicBezTo>
                  <a:close/>
                </a:path>
              </a:pathLst>
            </a:custGeom>
            <a:gradFill rotWithShape="1">
              <a:gsLst>
                <a:gs pos="0">
                  <a:srgbClr val="65CED1">
                    <a:alpha val="100000"/>
                  </a:srgbClr>
                </a:gs>
                <a:gs pos="100000">
                  <a:srgbClr val="1F4E4F">
                    <a:alpha val="100000"/>
                  </a:srgbClr>
                </a:gs>
              </a:gsLst>
              <a:lin ang="2700000"/>
            </a:gradFill>
            <a:ln cap="sq">
              <a:noFill/>
              <a:prstDash val="solid"/>
              <a:miter/>
            </a:ln>
          </p:spPr>
        </p:sp>
        <p:sp>
          <p:nvSpPr>
            <p:cNvPr id="26" name="TextBox 4">
              <a:extLst>
                <a:ext uri="{FF2B5EF4-FFF2-40B4-BE49-F238E27FC236}">
                  <a16:creationId xmlns:a16="http://schemas.microsoft.com/office/drawing/2014/main" id="{236C596A-DFFF-B864-737F-C9B03DF96DC7}"/>
                </a:ext>
              </a:extLst>
            </p:cNvPr>
            <p:cNvSpPr txBox="1"/>
            <p:nvPr/>
          </p:nvSpPr>
          <p:spPr>
            <a:xfrm>
              <a:off x="0" y="-57150"/>
              <a:ext cx="1091610" cy="295404"/>
            </a:xfrm>
            <a:prstGeom prst="rect">
              <a:avLst/>
            </a:prstGeom>
          </p:spPr>
          <p:txBody>
            <a:bodyPr lIns="50800" tIns="50800" rIns="50800" bIns="50800" rtlCol="0" anchor="ctr"/>
            <a:lstStyle/>
            <a:p>
              <a:pPr marL="0" lvl="0" indent="0" algn="ctr">
                <a:lnSpc>
                  <a:spcPts val="3447"/>
                </a:lnSpc>
                <a:spcBef>
                  <a:spcPct val="0"/>
                </a:spcBef>
              </a:pPr>
              <a:endParaRPr/>
            </a:p>
          </p:txBody>
        </p:sp>
      </p:grpSp>
      <p:grpSp>
        <p:nvGrpSpPr>
          <p:cNvPr id="27" name="Group 5">
            <a:extLst>
              <a:ext uri="{FF2B5EF4-FFF2-40B4-BE49-F238E27FC236}">
                <a16:creationId xmlns:a16="http://schemas.microsoft.com/office/drawing/2014/main" id="{AE8A7960-500A-DCA3-9F50-D5EA6E0A76CB}"/>
              </a:ext>
            </a:extLst>
          </p:cNvPr>
          <p:cNvGrpSpPr/>
          <p:nvPr/>
        </p:nvGrpSpPr>
        <p:grpSpPr>
          <a:xfrm>
            <a:off x="5144710" y="5505018"/>
            <a:ext cx="3216227" cy="701972"/>
            <a:chOff x="0" y="0"/>
            <a:chExt cx="1091610" cy="238254"/>
          </a:xfrm>
        </p:grpSpPr>
        <p:sp>
          <p:nvSpPr>
            <p:cNvPr id="28" name="Freeform 6">
              <a:extLst>
                <a:ext uri="{FF2B5EF4-FFF2-40B4-BE49-F238E27FC236}">
                  <a16:creationId xmlns:a16="http://schemas.microsoft.com/office/drawing/2014/main" id="{651F47AA-D3BA-E689-6A7E-D04390320D8E}"/>
                </a:ext>
              </a:extLst>
            </p:cNvPr>
            <p:cNvSpPr/>
            <p:nvPr/>
          </p:nvSpPr>
          <p:spPr>
            <a:xfrm>
              <a:off x="0" y="0"/>
              <a:ext cx="1091610" cy="238254"/>
            </a:xfrm>
            <a:custGeom>
              <a:avLst/>
              <a:gdLst/>
              <a:ahLst/>
              <a:cxnLst/>
              <a:rect l="l" t="t" r="r" b="b"/>
              <a:pathLst>
                <a:path w="1091610" h="238254">
                  <a:moveTo>
                    <a:pt x="21664" y="0"/>
                  </a:moveTo>
                  <a:lnTo>
                    <a:pt x="1069945" y="0"/>
                  </a:lnTo>
                  <a:cubicBezTo>
                    <a:pt x="1081910" y="0"/>
                    <a:pt x="1091610" y="9699"/>
                    <a:pt x="1091610" y="21664"/>
                  </a:cubicBezTo>
                  <a:lnTo>
                    <a:pt x="1091610" y="216590"/>
                  </a:lnTo>
                  <a:cubicBezTo>
                    <a:pt x="1091610" y="228555"/>
                    <a:pt x="1081910" y="238254"/>
                    <a:pt x="1069945" y="238254"/>
                  </a:cubicBezTo>
                  <a:lnTo>
                    <a:pt x="21664" y="238254"/>
                  </a:lnTo>
                  <a:cubicBezTo>
                    <a:pt x="9699" y="238254"/>
                    <a:pt x="0" y="228555"/>
                    <a:pt x="0" y="216590"/>
                  </a:cubicBezTo>
                  <a:lnTo>
                    <a:pt x="0" y="21664"/>
                  </a:lnTo>
                  <a:cubicBezTo>
                    <a:pt x="0" y="9699"/>
                    <a:pt x="9699" y="0"/>
                    <a:pt x="21664" y="0"/>
                  </a:cubicBezTo>
                  <a:close/>
                </a:path>
              </a:pathLst>
            </a:custGeom>
            <a:gradFill rotWithShape="1">
              <a:gsLst>
                <a:gs pos="0">
                  <a:srgbClr val="65CED1">
                    <a:alpha val="100000"/>
                  </a:srgbClr>
                </a:gs>
                <a:gs pos="100000">
                  <a:srgbClr val="1F4E4F">
                    <a:alpha val="100000"/>
                  </a:srgbClr>
                </a:gs>
              </a:gsLst>
              <a:lin ang="2700000"/>
            </a:gradFill>
            <a:ln cap="sq">
              <a:noFill/>
              <a:prstDash val="solid"/>
              <a:miter/>
            </a:ln>
          </p:spPr>
        </p:sp>
        <p:sp>
          <p:nvSpPr>
            <p:cNvPr id="29" name="TextBox 7">
              <a:extLst>
                <a:ext uri="{FF2B5EF4-FFF2-40B4-BE49-F238E27FC236}">
                  <a16:creationId xmlns:a16="http://schemas.microsoft.com/office/drawing/2014/main" id="{EE21DC91-0F62-AFDA-E1EB-C33E6039FD8B}"/>
                </a:ext>
              </a:extLst>
            </p:cNvPr>
            <p:cNvSpPr txBox="1"/>
            <p:nvPr/>
          </p:nvSpPr>
          <p:spPr>
            <a:xfrm>
              <a:off x="0" y="-57150"/>
              <a:ext cx="1091610" cy="295404"/>
            </a:xfrm>
            <a:prstGeom prst="rect">
              <a:avLst/>
            </a:prstGeom>
          </p:spPr>
          <p:txBody>
            <a:bodyPr lIns="50800" tIns="50800" rIns="50800" bIns="50800" rtlCol="0" anchor="ctr"/>
            <a:lstStyle/>
            <a:p>
              <a:pPr marL="0" lvl="0" indent="0" algn="ctr">
                <a:lnSpc>
                  <a:spcPts val="3447"/>
                </a:lnSpc>
                <a:spcBef>
                  <a:spcPct val="0"/>
                </a:spcBef>
              </a:pPr>
              <a:endParaRPr/>
            </a:p>
          </p:txBody>
        </p:sp>
      </p:grpSp>
      <p:sp>
        <p:nvSpPr>
          <p:cNvPr id="30" name="TextBox 9">
            <a:extLst>
              <a:ext uri="{FF2B5EF4-FFF2-40B4-BE49-F238E27FC236}">
                <a16:creationId xmlns:a16="http://schemas.microsoft.com/office/drawing/2014/main" id="{AB6AAD2F-054A-602A-28BE-454EC25FB258}"/>
              </a:ext>
            </a:extLst>
          </p:cNvPr>
          <p:cNvSpPr txBox="1"/>
          <p:nvPr/>
        </p:nvSpPr>
        <p:spPr>
          <a:xfrm>
            <a:off x="2038630" y="5715062"/>
            <a:ext cx="2237449" cy="300723"/>
          </a:xfrm>
          <a:prstGeom prst="rect">
            <a:avLst/>
          </a:prstGeom>
        </p:spPr>
        <p:txBody>
          <a:bodyPr wrap="square" lIns="0" tIns="0" rIns="0" bIns="0" rtlCol="0" anchor="t">
            <a:spAutoFit/>
          </a:bodyPr>
          <a:lstStyle/>
          <a:p>
            <a:pPr algn="l">
              <a:lnSpc>
                <a:spcPts val="2158"/>
              </a:lnSpc>
            </a:pPr>
            <a:r>
              <a:rPr lang="en-US" sz="2500" dirty="0">
                <a:solidFill>
                  <a:srgbClr val="FFFFFF"/>
                </a:solidFill>
                <a:latin typeface="Archivo Black"/>
                <a:ea typeface="Archivo Black"/>
                <a:cs typeface="Archivo Black"/>
                <a:sym typeface="Archivo Black"/>
              </a:rPr>
              <a:t>Accuracy</a:t>
            </a:r>
          </a:p>
        </p:txBody>
      </p:sp>
      <p:sp>
        <p:nvSpPr>
          <p:cNvPr id="31" name="TextBox 10">
            <a:extLst>
              <a:ext uri="{FF2B5EF4-FFF2-40B4-BE49-F238E27FC236}">
                <a16:creationId xmlns:a16="http://schemas.microsoft.com/office/drawing/2014/main" id="{81B0CF64-1857-73AB-7EEF-C1CF906B6A26}"/>
              </a:ext>
            </a:extLst>
          </p:cNvPr>
          <p:cNvSpPr txBox="1"/>
          <p:nvPr/>
        </p:nvSpPr>
        <p:spPr>
          <a:xfrm>
            <a:off x="5638800" y="5705766"/>
            <a:ext cx="1966491" cy="300723"/>
          </a:xfrm>
          <a:prstGeom prst="rect">
            <a:avLst/>
          </a:prstGeom>
        </p:spPr>
        <p:txBody>
          <a:bodyPr wrap="square" lIns="0" tIns="0" rIns="0" bIns="0" rtlCol="0" anchor="t">
            <a:spAutoFit/>
          </a:bodyPr>
          <a:lstStyle/>
          <a:p>
            <a:pPr algn="l">
              <a:lnSpc>
                <a:spcPts val="2158"/>
              </a:lnSpc>
            </a:pPr>
            <a:r>
              <a:rPr lang="en-US" sz="2500" dirty="0">
                <a:solidFill>
                  <a:srgbClr val="FFFFFF"/>
                </a:solidFill>
                <a:latin typeface="Archivo Black"/>
                <a:ea typeface="Archivo Black"/>
                <a:cs typeface="Archivo Black"/>
                <a:sym typeface="Archivo Black"/>
              </a:rPr>
              <a:t>Precision</a:t>
            </a:r>
          </a:p>
        </p:txBody>
      </p:sp>
      <p:sp>
        <p:nvSpPr>
          <p:cNvPr id="32" name="TextBox 11">
            <a:extLst>
              <a:ext uri="{FF2B5EF4-FFF2-40B4-BE49-F238E27FC236}">
                <a16:creationId xmlns:a16="http://schemas.microsoft.com/office/drawing/2014/main" id="{2053AB5A-7A7B-48F9-9347-7CC598DD7CAE}"/>
              </a:ext>
            </a:extLst>
          </p:cNvPr>
          <p:cNvSpPr txBox="1"/>
          <p:nvPr/>
        </p:nvSpPr>
        <p:spPr>
          <a:xfrm>
            <a:off x="1444752" y="6580228"/>
            <a:ext cx="3216227" cy="877933"/>
          </a:xfrm>
          <a:prstGeom prst="rect">
            <a:avLst/>
          </a:prstGeom>
        </p:spPr>
        <p:txBody>
          <a:bodyPr lIns="0" tIns="0" rIns="0" bIns="0" rtlCol="0" anchor="t">
            <a:spAutoFit/>
          </a:bodyPr>
          <a:lstStyle/>
          <a:p>
            <a:pPr marL="0" lvl="0" indent="0" algn="l">
              <a:lnSpc>
                <a:spcPts val="2259"/>
              </a:lnSpc>
              <a:spcBef>
                <a:spcPct val="0"/>
              </a:spcBef>
            </a:pPr>
            <a:r>
              <a:rPr lang="en-US" sz="1738" spc="-8" dirty="0">
                <a:solidFill>
                  <a:srgbClr val="343434"/>
                </a:solidFill>
                <a:latin typeface="HK Grotesk"/>
                <a:ea typeface="HK Grotesk"/>
                <a:cs typeface="HK Grotesk"/>
                <a:sym typeface="HK Grotesk"/>
              </a:rPr>
              <a:t>Accuracy measures the overall correctness of a classification model.</a:t>
            </a:r>
          </a:p>
        </p:txBody>
      </p:sp>
      <p:sp>
        <p:nvSpPr>
          <p:cNvPr id="33" name="TextBox 12">
            <a:extLst>
              <a:ext uri="{FF2B5EF4-FFF2-40B4-BE49-F238E27FC236}">
                <a16:creationId xmlns:a16="http://schemas.microsoft.com/office/drawing/2014/main" id="{10A5656B-BC89-9DA5-AE3E-B10B0BFACAC6}"/>
              </a:ext>
            </a:extLst>
          </p:cNvPr>
          <p:cNvSpPr txBox="1"/>
          <p:nvPr/>
        </p:nvSpPr>
        <p:spPr>
          <a:xfrm>
            <a:off x="5144710" y="6580228"/>
            <a:ext cx="3216227" cy="877933"/>
          </a:xfrm>
          <a:prstGeom prst="rect">
            <a:avLst/>
          </a:prstGeom>
        </p:spPr>
        <p:txBody>
          <a:bodyPr lIns="0" tIns="0" rIns="0" bIns="0" rtlCol="0" anchor="t">
            <a:spAutoFit/>
          </a:bodyPr>
          <a:lstStyle/>
          <a:p>
            <a:pPr marL="0" lvl="0" indent="0" algn="l">
              <a:lnSpc>
                <a:spcPts val="2259"/>
              </a:lnSpc>
              <a:spcBef>
                <a:spcPct val="0"/>
              </a:spcBef>
            </a:pPr>
            <a:r>
              <a:rPr lang="en-US" sz="1738" spc="-8" dirty="0">
                <a:solidFill>
                  <a:srgbClr val="343434"/>
                </a:solidFill>
                <a:latin typeface="HK Grotesk"/>
                <a:ea typeface="HK Grotesk"/>
                <a:cs typeface="HK Grotesk"/>
                <a:sym typeface="HK Grotesk"/>
              </a:rPr>
              <a:t>Precision measures how many predicted positive cases are actually positive. </a:t>
            </a:r>
          </a:p>
        </p:txBody>
      </p:sp>
      <p:grpSp>
        <p:nvGrpSpPr>
          <p:cNvPr id="34" name="Group 13">
            <a:extLst>
              <a:ext uri="{FF2B5EF4-FFF2-40B4-BE49-F238E27FC236}">
                <a16:creationId xmlns:a16="http://schemas.microsoft.com/office/drawing/2014/main" id="{2150940F-F258-7789-5B2D-8941F8C37D51}"/>
              </a:ext>
            </a:extLst>
          </p:cNvPr>
          <p:cNvGrpSpPr/>
          <p:nvPr/>
        </p:nvGrpSpPr>
        <p:grpSpPr>
          <a:xfrm>
            <a:off x="8844668" y="5505018"/>
            <a:ext cx="3216227" cy="701972"/>
            <a:chOff x="0" y="0"/>
            <a:chExt cx="1091610" cy="238254"/>
          </a:xfrm>
        </p:grpSpPr>
        <p:sp>
          <p:nvSpPr>
            <p:cNvPr id="35" name="Freeform 14">
              <a:extLst>
                <a:ext uri="{FF2B5EF4-FFF2-40B4-BE49-F238E27FC236}">
                  <a16:creationId xmlns:a16="http://schemas.microsoft.com/office/drawing/2014/main" id="{225B9B27-1785-7211-681A-C7049A66F2AD}"/>
                </a:ext>
              </a:extLst>
            </p:cNvPr>
            <p:cNvSpPr/>
            <p:nvPr/>
          </p:nvSpPr>
          <p:spPr>
            <a:xfrm>
              <a:off x="0" y="0"/>
              <a:ext cx="1091610" cy="238254"/>
            </a:xfrm>
            <a:custGeom>
              <a:avLst/>
              <a:gdLst/>
              <a:ahLst/>
              <a:cxnLst/>
              <a:rect l="l" t="t" r="r" b="b"/>
              <a:pathLst>
                <a:path w="1091610" h="238254">
                  <a:moveTo>
                    <a:pt x="21664" y="0"/>
                  </a:moveTo>
                  <a:lnTo>
                    <a:pt x="1069945" y="0"/>
                  </a:lnTo>
                  <a:cubicBezTo>
                    <a:pt x="1081910" y="0"/>
                    <a:pt x="1091610" y="9699"/>
                    <a:pt x="1091610" y="21664"/>
                  </a:cubicBezTo>
                  <a:lnTo>
                    <a:pt x="1091610" y="216590"/>
                  </a:lnTo>
                  <a:cubicBezTo>
                    <a:pt x="1091610" y="228555"/>
                    <a:pt x="1081910" y="238254"/>
                    <a:pt x="1069945" y="238254"/>
                  </a:cubicBezTo>
                  <a:lnTo>
                    <a:pt x="21664" y="238254"/>
                  </a:lnTo>
                  <a:cubicBezTo>
                    <a:pt x="9699" y="238254"/>
                    <a:pt x="0" y="228555"/>
                    <a:pt x="0" y="216590"/>
                  </a:cubicBezTo>
                  <a:lnTo>
                    <a:pt x="0" y="21664"/>
                  </a:lnTo>
                  <a:cubicBezTo>
                    <a:pt x="0" y="9699"/>
                    <a:pt x="9699" y="0"/>
                    <a:pt x="21664" y="0"/>
                  </a:cubicBezTo>
                  <a:close/>
                </a:path>
              </a:pathLst>
            </a:custGeom>
            <a:gradFill rotWithShape="1">
              <a:gsLst>
                <a:gs pos="0">
                  <a:srgbClr val="65CED1">
                    <a:alpha val="100000"/>
                  </a:srgbClr>
                </a:gs>
                <a:gs pos="100000">
                  <a:srgbClr val="1F4E4F">
                    <a:alpha val="100000"/>
                  </a:srgbClr>
                </a:gs>
              </a:gsLst>
              <a:lin ang="2700000"/>
            </a:gradFill>
            <a:ln cap="sq">
              <a:noFill/>
              <a:prstDash val="solid"/>
              <a:miter/>
            </a:ln>
          </p:spPr>
        </p:sp>
        <p:sp>
          <p:nvSpPr>
            <p:cNvPr id="36" name="TextBox 15">
              <a:extLst>
                <a:ext uri="{FF2B5EF4-FFF2-40B4-BE49-F238E27FC236}">
                  <a16:creationId xmlns:a16="http://schemas.microsoft.com/office/drawing/2014/main" id="{95085DE7-E94D-BDE0-C684-C230B69B4F39}"/>
                </a:ext>
              </a:extLst>
            </p:cNvPr>
            <p:cNvSpPr txBox="1"/>
            <p:nvPr/>
          </p:nvSpPr>
          <p:spPr>
            <a:xfrm>
              <a:off x="0" y="-57150"/>
              <a:ext cx="1091610" cy="295404"/>
            </a:xfrm>
            <a:prstGeom prst="rect">
              <a:avLst/>
            </a:prstGeom>
          </p:spPr>
          <p:txBody>
            <a:bodyPr lIns="50800" tIns="50800" rIns="50800" bIns="50800" rtlCol="0" anchor="ctr"/>
            <a:lstStyle/>
            <a:p>
              <a:pPr marL="0" lvl="0" indent="0" algn="ctr">
                <a:lnSpc>
                  <a:spcPts val="3447"/>
                </a:lnSpc>
                <a:spcBef>
                  <a:spcPct val="0"/>
                </a:spcBef>
              </a:pPr>
              <a:endParaRPr/>
            </a:p>
          </p:txBody>
        </p:sp>
      </p:grpSp>
      <p:sp>
        <p:nvSpPr>
          <p:cNvPr id="37" name="TextBox 16">
            <a:extLst>
              <a:ext uri="{FF2B5EF4-FFF2-40B4-BE49-F238E27FC236}">
                <a16:creationId xmlns:a16="http://schemas.microsoft.com/office/drawing/2014/main" id="{FC5E4DB6-F4E1-1A7C-AC25-5BD7D8E7A998}"/>
              </a:ext>
            </a:extLst>
          </p:cNvPr>
          <p:cNvSpPr txBox="1"/>
          <p:nvPr/>
        </p:nvSpPr>
        <p:spPr>
          <a:xfrm>
            <a:off x="9701023" y="5705766"/>
            <a:ext cx="2076533" cy="300723"/>
          </a:xfrm>
          <a:prstGeom prst="rect">
            <a:avLst/>
          </a:prstGeom>
        </p:spPr>
        <p:txBody>
          <a:bodyPr wrap="square" lIns="0" tIns="0" rIns="0" bIns="0" rtlCol="0" anchor="t">
            <a:spAutoFit/>
          </a:bodyPr>
          <a:lstStyle/>
          <a:p>
            <a:pPr algn="l">
              <a:lnSpc>
                <a:spcPts val="2158"/>
              </a:lnSpc>
            </a:pPr>
            <a:r>
              <a:rPr lang="en-US" sz="2500" dirty="0">
                <a:solidFill>
                  <a:srgbClr val="FFFFFF"/>
                </a:solidFill>
                <a:latin typeface="Archivo Black"/>
                <a:ea typeface="Archivo Black"/>
                <a:cs typeface="Archivo Black"/>
                <a:sym typeface="Archivo Black"/>
              </a:rPr>
              <a:t>Recall</a:t>
            </a:r>
          </a:p>
        </p:txBody>
      </p:sp>
      <p:sp>
        <p:nvSpPr>
          <p:cNvPr id="38" name="TextBox 17">
            <a:extLst>
              <a:ext uri="{FF2B5EF4-FFF2-40B4-BE49-F238E27FC236}">
                <a16:creationId xmlns:a16="http://schemas.microsoft.com/office/drawing/2014/main" id="{B655DE1E-3CDF-BBEE-1F5C-FDE2CA61289E}"/>
              </a:ext>
            </a:extLst>
          </p:cNvPr>
          <p:cNvSpPr txBox="1"/>
          <p:nvPr/>
        </p:nvSpPr>
        <p:spPr>
          <a:xfrm>
            <a:off x="8844668" y="6580228"/>
            <a:ext cx="3216227" cy="877933"/>
          </a:xfrm>
          <a:prstGeom prst="rect">
            <a:avLst/>
          </a:prstGeom>
        </p:spPr>
        <p:txBody>
          <a:bodyPr lIns="0" tIns="0" rIns="0" bIns="0" rtlCol="0" anchor="t">
            <a:spAutoFit/>
          </a:bodyPr>
          <a:lstStyle/>
          <a:p>
            <a:pPr marL="0" lvl="0" indent="0" algn="l">
              <a:lnSpc>
                <a:spcPts val="2259"/>
              </a:lnSpc>
              <a:spcBef>
                <a:spcPct val="0"/>
              </a:spcBef>
            </a:pPr>
            <a:r>
              <a:rPr lang="en-US" sz="1738" spc="-8" dirty="0">
                <a:solidFill>
                  <a:srgbClr val="343434"/>
                </a:solidFill>
                <a:latin typeface="HK Grotesk"/>
                <a:ea typeface="HK Grotesk"/>
                <a:cs typeface="HK Grotesk"/>
                <a:sym typeface="HK Grotesk"/>
              </a:rPr>
              <a:t>Recall measures how many actual positive cases are correctly identified.</a:t>
            </a:r>
          </a:p>
        </p:txBody>
      </p:sp>
      <p:grpSp>
        <p:nvGrpSpPr>
          <p:cNvPr id="39" name="Group 18">
            <a:extLst>
              <a:ext uri="{FF2B5EF4-FFF2-40B4-BE49-F238E27FC236}">
                <a16:creationId xmlns:a16="http://schemas.microsoft.com/office/drawing/2014/main" id="{2067F725-1CB2-DDF6-BA73-0A0EEE1CED18}"/>
              </a:ext>
            </a:extLst>
          </p:cNvPr>
          <p:cNvGrpSpPr/>
          <p:nvPr/>
        </p:nvGrpSpPr>
        <p:grpSpPr>
          <a:xfrm>
            <a:off x="12544626" y="5505018"/>
            <a:ext cx="3704744" cy="701972"/>
            <a:chOff x="0" y="0"/>
            <a:chExt cx="1091610" cy="238254"/>
          </a:xfrm>
        </p:grpSpPr>
        <p:sp>
          <p:nvSpPr>
            <p:cNvPr id="40" name="Freeform 19">
              <a:extLst>
                <a:ext uri="{FF2B5EF4-FFF2-40B4-BE49-F238E27FC236}">
                  <a16:creationId xmlns:a16="http://schemas.microsoft.com/office/drawing/2014/main" id="{1EF6E2A0-3029-23D4-6196-E58A3D226BF5}"/>
                </a:ext>
              </a:extLst>
            </p:cNvPr>
            <p:cNvSpPr/>
            <p:nvPr/>
          </p:nvSpPr>
          <p:spPr>
            <a:xfrm>
              <a:off x="0" y="0"/>
              <a:ext cx="1091610" cy="238254"/>
            </a:xfrm>
            <a:custGeom>
              <a:avLst/>
              <a:gdLst/>
              <a:ahLst/>
              <a:cxnLst/>
              <a:rect l="l" t="t" r="r" b="b"/>
              <a:pathLst>
                <a:path w="1091610" h="238254">
                  <a:moveTo>
                    <a:pt x="21664" y="0"/>
                  </a:moveTo>
                  <a:lnTo>
                    <a:pt x="1069945" y="0"/>
                  </a:lnTo>
                  <a:cubicBezTo>
                    <a:pt x="1081910" y="0"/>
                    <a:pt x="1091610" y="9699"/>
                    <a:pt x="1091610" y="21664"/>
                  </a:cubicBezTo>
                  <a:lnTo>
                    <a:pt x="1091610" y="216590"/>
                  </a:lnTo>
                  <a:cubicBezTo>
                    <a:pt x="1091610" y="228555"/>
                    <a:pt x="1081910" y="238254"/>
                    <a:pt x="1069945" y="238254"/>
                  </a:cubicBezTo>
                  <a:lnTo>
                    <a:pt x="21664" y="238254"/>
                  </a:lnTo>
                  <a:cubicBezTo>
                    <a:pt x="9699" y="238254"/>
                    <a:pt x="0" y="228555"/>
                    <a:pt x="0" y="216590"/>
                  </a:cubicBezTo>
                  <a:lnTo>
                    <a:pt x="0" y="21664"/>
                  </a:lnTo>
                  <a:cubicBezTo>
                    <a:pt x="0" y="9699"/>
                    <a:pt x="9699" y="0"/>
                    <a:pt x="21664" y="0"/>
                  </a:cubicBezTo>
                  <a:close/>
                </a:path>
              </a:pathLst>
            </a:custGeom>
            <a:gradFill rotWithShape="1">
              <a:gsLst>
                <a:gs pos="0">
                  <a:srgbClr val="65CED1">
                    <a:alpha val="100000"/>
                  </a:srgbClr>
                </a:gs>
                <a:gs pos="100000">
                  <a:srgbClr val="1F4E4F">
                    <a:alpha val="100000"/>
                  </a:srgbClr>
                </a:gs>
              </a:gsLst>
              <a:lin ang="2700000"/>
            </a:gradFill>
            <a:ln cap="sq">
              <a:noFill/>
              <a:prstDash val="solid"/>
              <a:miter/>
            </a:ln>
          </p:spPr>
        </p:sp>
        <p:sp>
          <p:nvSpPr>
            <p:cNvPr id="41" name="TextBox 20">
              <a:extLst>
                <a:ext uri="{FF2B5EF4-FFF2-40B4-BE49-F238E27FC236}">
                  <a16:creationId xmlns:a16="http://schemas.microsoft.com/office/drawing/2014/main" id="{30F5794B-0595-FD99-4399-81911586C2F5}"/>
                </a:ext>
              </a:extLst>
            </p:cNvPr>
            <p:cNvSpPr txBox="1"/>
            <p:nvPr/>
          </p:nvSpPr>
          <p:spPr>
            <a:xfrm>
              <a:off x="0" y="-57150"/>
              <a:ext cx="1091610" cy="295404"/>
            </a:xfrm>
            <a:prstGeom prst="rect">
              <a:avLst/>
            </a:prstGeom>
          </p:spPr>
          <p:txBody>
            <a:bodyPr lIns="50800" tIns="50800" rIns="50800" bIns="50800" rtlCol="0" anchor="ctr"/>
            <a:lstStyle/>
            <a:p>
              <a:pPr marL="0" lvl="0" indent="0" algn="ctr">
                <a:lnSpc>
                  <a:spcPts val="3447"/>
                </a:lnSpc>
                <a:spcBef>
                  <a:spcPct val="0"/>
                </a:spcBef>
              </a:pPr>
              <a:endParaRPr/>
            </a:p>
          </p:txBody>
        </p:sp>
      </p:grpSp>
      <p:sp>
        <p:nvSpPr>
          <p:cNvPr id="42" name="TextBox 21">
            <a:extLst>
              <a:ext uri="{FF2B5EF4-FFF2-40B4-BE49-F238E27FC236}">
                <a16:creationId xmlns:a16="http://schemas.microsoft.com/office/drawing/2014/main" id="{EB2D5CC7-E4BD-CB37-EA82-128B6F707E49}"/>
              </a:ext>
            </a:extLst>
          </p:cNvPr>
          <p:cNvSpPr txBox="1"/>
          <p:nvPr/>
        </p:nvSpPr>
        <p:spPr>
          <a:xfrm>
            <a:off x="13716000" y="5702424"/>
            <a:ext cx="2110375" cy="282129"/>
          </a:xfrm>
          <a:prstGeom prst="rect">
            <a:avLst/>
          </a:prstGeom>
        </p:spPr>
        <p:txBody>
          <a:bodyPr wrap="square" lIns="0" tIns="0" rIns="0" bIns="0" rtlCol="0" anchor="t">
            <a:spAutoFit/>
          </a:bodyPr>
          <a:lstStyle/>
          <a:p>
            <a:pPr algn="l">
              <a:lnSpc>
                <a:spcPts val="2158"/>
              </a:lnSpc>
            </a:pPr>
            <a:r>
              <a:rPr lang="en-US" sz="1910" dirty="0">
                <a:solidFill>
                  <a:srgbClr val="FFFFFF"/>
                </a:solidFill>
                <a:latin typeface="Archivo Black"/>
                <a:ea typeface="Archivo Black"/>
                <a:cs typeface="Archivo Black"/>
                <a:sym typeface="Archivo Black"/>
              </a:rPr>
              <a:t>F1-score</a:t>
            </a:r>
          </a:p>
        </p:txBody>
      </p:sp>
      <p:sp>
        <p:nvSpPr>
          <p:cNvPr id="43" name="TextBox 22">
            <a:extLst>
              <a:ext uri="{FF2B5EF4-FFF2-40B4-BE49-F238E27FC236}">
                <a16:creationId xmlns:a16="http://schemas.microsoft.com/office/drawing/2014/main" id="{700138F3-B291-8FDD-E73A-F4A28A24B42D}"/>
              </a:ext>
            </a:extLst>
          </p:cNvPr>
          <p:cNvSpPr txBox="1"/>
          <p:nvPr/>
        </p:nvSpPr>
        <p:spPr>
          <a:xfrm>
            <a:off x="12544626" y="6580228"/>
            <a:ext cx="3762174" cy="1172885"/>
          </a:xfrm>
          <a:prstGeom prst="rect">
            <a:avLst/>
          </a:prstGeom>
        </p:spPr>
        <p:txBody>
          <a:bodyPr wrap="square" lIns="0" tIns="0" rIns="0" bIns="0" rtlCol="0" anchor="t">
            <a:spAutoFit/>
          </a:bodyPr>
          <a:lstStyle/>
          <a:p>
            <a:pPr marL="0" lvl="0" indent="0" algn="l">
              <a:lnSpc>
                <a:spcPts val="2259"/>
              </a:lnSpc>
              <a:spcBef>
                <a:spcPct val="0"/>
              </a:spcBef>
            </a:pPr>
            <a:r>
              <a:rPr lang="en-US" sz="1738" spc="-8" dirty="0">
                <a:solidFill>
                  <a:srgbClr val="343434"/>
                </a:solidFill>
                <a:latin typeface="HK Grotesk"/>
                <a:ea typeface="HK Grotesk"/>
                <a:cs typeface="HK Grotesk"/>
                <a:sym typeface="HK Grotesk"/>
              </a:rPr>
              <a:t>Combines precision and recall into a single metric. A high F1-score indicates a good balance between precision and recall.</a:t>
            </a:r>
          </a:p>
        </p:txBody>
      </p:sp>
      <mc:AlternateContent xmlns:mc="http://schemas.openxmlformats.org/markup-compatibility/2006" xmlns:a14="http://schemas.microsoft.com/office/drawing/2010/main">
        <mc:Choice Requires="a14">
          <p:sp>
            <p:nvSpPr>
              <p:cNvPr id="44" name="TextBox 43">
                <a:extLst>
                  <a:ext uri="{FF2B5EF4-FFF2-40B4-BE49-F238E27FC236}">
                    <a16:creationId xmlns:a16="http://schemas.microsoft.com/office/drawing/2014/main" id="{3774E5FE-B4D5-8D4D-E7F3-7A27B99C69E5}"/>
                  </a:ext>
                </a:extLst>
              </p:cNvPr>
              <p:cNvSpPr txBox="1"/>
              <p:nvPr/>
            </p:nvSpPr>
            <p:spPr>
              <a:xfrm>
                <a:off x="1298185" y="7922026"/>
                <a:ext cx="3509359" cy="726674"/>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sz="2500" b="0" i="1" smtClean="0">
                          <a:latin typeface="Cambria Math" panose="02040503050406030204" pitchFamily="18" charset="0"/>
                        </a:rPr>
                        <m:t>𝐴</m:t>
                      </m:r>
                      <m:r>
                        <a:rPr lang="en-US" sz="2500" i="1" smtClean="0">
                          <a:latin typeface="Cambria Math" panose="02040503050406030204" pitchFamily="18" charset="0"/>
                        </a:rPr>
                        <m:t>=</m:t>
                      </m:r>
                      <m:f>
                        <m:fPr>
                          <m:ctrlPr>
                            <a:rPr lang="en-US" sz="2500" i="1" smtClean="0">
                              <a:latin typeface="Cambria Math" panose="02040503050406030204" pitchFamily="18" charset="0"/>
                            </a:rPr>
                          </m:ctrlPr>
                        </m:fPr>
                        <m:num>
                          <m:r>
                            <a:rPr lang="en-US" sz="2500" i="1">
                              <a:latin typeface="Cambria Math" panose="02040503050406030204" pitchFamily="18" charset="0"/>
                            </a:rPr>
                            <m:t>𝑇𝑃</m:t>
                          </m:r>
                          <m:r>
                            <a:rPr lang="en-US" sz="2500" i="1">
                              <a:latin typeface="Cambria Math" panose="02040503050406030204" pitchFamily="18" charset="0"/>
                            </a:rPr>
                            <m:t>+</m:t>
                          </m:r>
                          <m:r>
                            <a:rPr lang="en-US" sz="2500" i="1">
                              <a:latin typeface="Cambria Math" panose="02040503050406030204" pitchFamily="18" charset="0"/>
                            </a:rPr>
                            <m:t>𝑇𝑁</m:t>
                          </m:r>
                        </m:num>
                        <m:den>
                          <m:r>
                            <a:rPr lang="en-US" sz="2500" i="1">
                              <a:latin typeface="Cambria Math" panose="02040503050406030204" pitchFamily="18" charset="0"/>
                            </a:rPr>
                            <m:t>𝑇𝑃</m:t>
                          </m:r>
                          <m:r>
                            <a:rPr lang="en-US" sz="2500" i="1">
                              <a:latin typeface="Cambria Math" panose="02040503050406030204" pitchFamily="18" charset="0"/>
                            </a:rPr>
                            <m:t>+</m:t>
                          </m:r>
                          <m:r>
                            <a:rPr lang="en-US" sz="2500" i="1">
                              <a:latin typeface="Cambria Math" panose="02040503050406030204" pitchFamily="18" charset="0"/>
                            </a:rPr>
                            <m:t>𝑇𝑁</m:t>
                          </m:r>
                          <m:r>
                            <a:rPr lang="en-US" sz="2500" i="1" smtClean="0">
                              <a:latin typeface="Cambria Math" panose="02040503050406030204" pitchFamily="18" charset="0"/>
                            </a:rPr>
                            <m:t>+</m:t>
                          </m:r>
                          <m:r>
                            <a:rPr lang="en-US" sz="2500" i="1">
                              <a:latin typeface="Cambria Math" panose="02040503050406030204" pitchFamily="18" charset="0"/>
                            </a:rPr>
                            <m:t>𝐹𝑃</m:t>
                          </m:r>
                          <m:r>
                            <a:rPr lang="en-US" sz="2500" i="1">
                              <a:latin typeface="Cambria Math" panose="02040503050406030204" pitchFamily="18" charset="0"/>
                            </a:rPr>
                            <m:t>+</m:t>
                          </m:r>
                          <m:r>
                            <a:rPr lang="en-US" sz="2500" i="1">
                              <a:latin typeface="Cambria Math" panose="02040503050406030204" pitchFamily="18" charset="0"/>
                            </a:rPr>
                            <m:t>𝐹𝑁</m:t>
                          </m:r>
                        </m:den>
                      </m:f>
                    </m:oMath>
                  </m:oMathPara>
                </a14:m>
                <a:endParaRPr lang="en-US" sz="2500" dirty="0"/>
              </a:p>
            </p:txBody>
          </p:sp>
        </mc:Choice>
        <mc:Fallback xmlns="">
          <p:sp>
            <p:nvSpPr>
              <p:cNvPr id="44" name="TextBox 43">
                <a:extLst>
                  <a:ext uri="{FF2B5EF4-FFF2-40B4-BE49-F238E27FC236}">
                    <a16:creationId xmlns:a16="http://schemas.microsoft.com/office/drawing/2014/main" id="{3774E5FE-B4D5-8D4D-E7F3-7A27B99C69E5}"/>
                  </a:ext>
                </a:extLst>
              </p:cNvPr>
              <p:cNvSpPr txBox="1">
                <a:spLocks noRot="1" noChangeAspect="1" noMove="1" noResize="1" noEditPoints="1" noAdjustHandles="1" noChangeArrowheads="1" noChangeShapeType="1" noTextEdit="1"/>
              </p:cNvSpPr>
              <p:nvPr/>
            </p:nvSpPr>
            <p:spPr>
              <a:xfrm>
                <a:off x="1298185" y="7922026"/>
                <a:ext cx="3509359" cy="726674"/>
              </a:xfrm>
              <a:prstGeom prst="rect">
                <a:avLst/>
              </a:prstGeom>
              <a:blipFill>
                <a:blip r:embed="rId2"/>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5" name="TextBox 44">
                <a:extLst>
                  <a:ext uri="{FF2B5EF4-FFF2-40B4-BE49-F238E27FC236}">
                    <a16:creationId xmlns:a16="http://schemas.microsoft.com/office/drawing/2014/main" id="{F6F09AC0-2D21-A0D0-0ADA-4AAEBE153084}"/>
                  </a:ext>
                </a:extLst>
              </p:cNvPr>
              <p:cNvSpPr txBox="1"/>
              <p:nvPr/>
            </p:nvSpPr>
            <p:spPr>
              <a:xfrm>
                <a:off x="5638800" y="7922026"/>
                <a:ext cx="1876539" cy="726674"/>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sz="2500" b="0" i="1" smtClean="0">
                          <a:latin typeface="Cambria Math" panose="02040503050406030204" pitchFamily="18" charset="0"/>
                        </a:rPr>
                        <m:t>𝑃</m:t>
                      </m:r>
                      <m:r>
                        <a:rPr lang="en-US" sz="2500" i="1" smtClean="0">
                          <a:latin typeface="Cambria Math" panose="02040503050406030204" pitchFamily="18" charset="0"/>
                        </a:rPr>
                        <m:t>=</m:t>
                      </m:r>
                      <m:f>
                        <m:fPr>
                          <m:ctrlPr>
                            <a:rPr lang="en-US" sz="2500" i="1" smtClean="0">
                              <a:latin typeface="Cambria Math" panose="02040503050406030204" pitchFamily="18" charset="0"/>
                            </a:rPr>
                          </m:ctrlPr>
                        </m:fPr>
                        <m:num>
                          <m:r>
                            <a:rPr lang="en-US" sz="2500" i="1">
                              <a:latin typeface="Cambria Math" panose="02040503050406030204" pitchFamily="18" charset="0"/>
                            </a:rPr>
                            <m:t>𝑇𝑃</m:t>
                          </m:r>
                        </m:num>
                        <m:den>
                          <m:r>
                            <a:rPr lang="en-US" sz="2500" i="1">
                              <a:latin typeface="Cambria Math" panose="02040503050406030204" pitchFamily="18" charset="0"/>
                            </a:rPr>
                            <m:t>𝑇𝑃</m:t>
                          </m:r>
                          <m:r>
                            <a:rPr lang="en-US" sz="2500" i="1">
                              <a:latin typeface="Cambria Math" panose="02040503050406030204" pitchFamily="18" charset="0"/>
                            </a:rPr>
                            <m:t>+</m:t>
                          </m:r>
                          <m:r>
                            <a:rPr lang="en-US" sz="2500" i="1">
                              <a:latin typeface="Cambria Math" panose="02040503050406030204" pitchFamily="18" charset="0"/>
                            </a:rPr>
                            <m:t>𝐹𝑃</m:t>
                          </m:r>
                        </m:den>
                      </m:f>
                    </m:oMath>
                  </m:oMathPara>
                </a14:m>
                <a:endParaRPr lang="en-US" sz="2500" dirty="0"/>
              </a:p>
            </p:txBody>
          </p:sp>
        </mc:Choice>
        <mc:Fallback xmlns="">
          <p:sp>
            <p:nvSpPr>
              <p:cNvPr id="45" name="TextBox 44">
                <a:extLst>
                  <a:ext uri="{FF2B5EF4-FFF2-40B4-BE49-F238E27FC236}">
                    <a16:creationId xmlns:a16="http://schemas.microsoft.com/office/drawing/2014/main" id="{F6F09AC0-2D21-A0D0-0ADA-4AAEBE153084}"/>
                  </a:ext>
                </a:extLst>
              </p:cNvPr>
              <p:cNvSpPr txBox="1">
                <a:spLocks noRot="1" noChangeAspect="1" noMove="1" noResize="1" noEditPoints="1" noAdjustHandles="1" noChangeArrowheads="1" noChangeShapeType="1" noTextEdit="1"/>
              </p:cNvSpPr>
              <p:nvPr/>
            </p:nvSpPr>
            <p:spPr>
              <a:xfrm>
                <a:off x="5638800" y="7922026"/>
                <a:ext cx="1876539" cy="726674"/>
              </a:xfrm>
              <a:prstGeom prst="rect">
                <a:avLst/>
              </a:prstGeom>
              <a:blipFill>
                <a:blip r:embed="rId3"/>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6" name="TextBox 45">
                <a:extLst>
                  <a:ext uri="{FF2B5EF4-FFF2-40B4-BE49-F238E27FC236}">
                    <a16:creationId xmlns:a16="http://schemas.microsoft.com/office/drawing/2014/main" id="{16834FC4-42A5-9F6D-1C2C-008B186723F6}"/>
                  </a:ext>
                </a:extLst>
              </p:cNvPr>
              <p:cNvSpPr txBox="1"/>
              <p:nvPr/>
            </p:nvSpPr>
            <p:spPr>
              <a:xfrm>
                <a:off x="9220200" y="7922026"/>
                <a:ext cx="1918153" cy="726674"/>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sz="2500" b="0" i="1" smtClean="0">
                          <a:latin typeface="Cambria Math" panose="02040503050406030204" pitchFamily="18" charset="0"/>
                        </a:rPr>
                        <m:t>𝑅</m:t>
                      </m:r>
                      <m:r>
                        <a:rPr lang="en-US" sz="2500" i="1" smtClean="0">
                          <a:latin typeface="Cambria Math" panose="02040503050406030204" pitchFamily="18" charset="0"/>
                        </a:rPr>
                        <m:t>=</m:t>
                      </m:r>
                      <m:f>
                        <m:fPr>
                          <m:ctrlPr>
                            <a:rPr lang="en-US" sz="2500" i="1" smtClean="0">
                              <a:latin typeface="Cambria Math" panose="02040503050406030204" pitchFamily="18" charset="0"/>
                            </a:rPr>
                          </m:ctrlPr>
                        </m:fPr>
                        <m:num>
                          <m:r>
                            <a:rPr lang="en-US" sz="2500" i="1">
                              <a:latin typeface="Cambria Math" panose="02040503050406030204" pitchFamily="18" charset="0"/>
                            </a:rPr>
                            <m:t>𝑇𝑃</m:t>
                          </m:r>
                        </m:num>
                        <m:den>
                          <m:r>
                            <a:rPr lang="en-US" sz="2500" i="1">
                              <a:latin typeface="Cambria Math" panose="02040503050406030204" pitchFamily="18" charset="0"/>
                            </a:rPr>
                            <m:t>𝑇𝑃</m:t>
                          </m:r>
                          <m:r>
                            <a:rPr lang="en-US" sz="2500" i="1">
                              <a:latin typeface="Cambria Math" panose="02040503050406030204" pitchFamily="18" charset="0"/>
                            </a:rPr>
                            <m:t>+</m:t>
                          </m:r>
                          <m:r>
                            <a:rPr lang="en-US" sz="2500" i="1">
                              <a:latin typeface="Cambria Math" panose="02040503050406030204" pitchFamily="18" charset="0"/>
                            </a:rPr>
                            <m:t>𝐹𝑁</m:t>
                          </m:r>
                        </m:den>
                      </m:f>
                    </m:oMath>
                  </m:oMathPara>
                </a14:m>
                <a:endParaRPr lang="en-US" sz="2500" dirty="0"/>
              </a:p>
            </p:txBody>
          </p:sp>
        </mc:Choice>
        <mc:Fallback xmlns="">
          <p:sp>
            <p:nvSpPr>
              <p:cNvPr id="46" name="TextBox 45">
                <a:extLst>
                  <a:ext uri="{FF2B5EF4-FFF2-40B4-BE49-F238E27FC236}">
                    <a16:creationId xmlns:a16="http://schemas.microsoft.com/office/drawing/2014/main" id="{16834FC4-42A5-9F6D-1C2C-008B186723F6}"/>
                  </a:ext>
                </a:extLst>
              </p:cNvPr>
              <p:cNvSpPr txBox="1">
                <a:spLocks noRot="1" noChangeAspect="1" noMove="1" noResize="1" noEditPoints="1" noAdjustHandles="1" noChangeArrowheads="1" noChangeShapeType="1" noTextEdit="1"/>
              </p:cNvSpPr>
              <p:nvPr/>
            </p:nvSpPr>
            <p:spPr>
              <a:xfrm>
                <a:off x="9220200" y="7922026"/>
                <a:ext cx="1918153" cy="726674"/>
              </a:xfrm>
              <a:prstGeom prst="rect">
                <a:avLst/>
              </a:prstGeom>
              <a:blipFill>
                <a:blip r:embed="rId4"/>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7" name="TextBox 46">
                <a:extLst>
                  <a:ext uri="{FF2B5EF4-FFF2-40B4-BE49-F238E27FC236}">
                    <a16:creationId xmlns:a16="http://schemas.microsoft.com/office/drawing/2014/main" id="{0A4E568C-7334-0F14-B3A5-28150E458CA8}"/>
                  </a:ext>
                </a:extLst>
              </p:cNvPr>
              <p:cNvSpPr txBox="1"/>
              <p:nvPr/>
            </p:nvSpPr>
            <p:spPr>
              <a:xfrm>
                <a:off x="13030200" y="7922026"/>
                <a:ext cx="4202497" cy="736805"/>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sz="2500" b="0" i="1" smtClean="0">
                          <a:latin typeface="Cambria Math" panose="02040503050406030204" pitchFamily="18" charset="0"/>
                        </a:rPr>
                        <m:t>𝐹</m:t>
                      </m:r>
                      <m:r>
                        <a:rPr lang="en-US" sz="2500" b="0" i="1" smtClean="0">
                          <a:latin typeface="Cambria Math" panose="02040503050406030204" pitchFamily="18" charset="0"/>
                        </a:rPr>
                        <m:t>1=2×</m:t>
                      </m:r>
                      <m:f>
                        <m:fPr>
                          <m:ctrlPr>
                            <a:rPr lang="en-US" sz="2500" i="1" smtClean="0">
                              <a:latin typeface="Cambria Math" panose="02040503050406030204" pitchFamily="18" charset="0"/>
                            </a:rPr>
                          </m:ctrlPr>
                        </m:fPr>
                        <m:num>
                          <m:r>
                            <a:rPr lang="en-US" sz="2500" i="1">
                              <a:latin typeface="Cambria Math" panose="02040503050406030204" pitchFamily="18" charset="0"/>
                            </a:rPr>
                            <m:t>𝑃𝑟𝑒𝑐𝑖𝑠𝑖𝑜𝑛</m:t>
                          </m:r>
                          <m:r>
                            <a:rPr lang="en-US" sz="2500" i="1">
                              <a:latin typeface="Cambria Math" panose="02040503050406030204" pitchFamily="18" charset="0"/>
                            </a:rPr>
                            <m:t> × </m:t>
                          </m:r>
                          <m:r>
                            <a:rPr lang="en-US" sz="2500" i="1">
                              <a:latin typeface="Cambria Math" panose="02040503050406030204" pitchFamily="18" charset="0"/>
                            </a:rPr>
                            <m:t>𝑅𝑒𝑐𝑎𝑙𝑙</m:t>
                          </m:r>
                        </m:num>
                        <m:den>
                          <m:r>
                            <a:rPr lang="en-US" sz="2500" i="1">
                              <a:latin typeface="Cambria Math" panose="02040503050406030204" pitchFamily="18" charset="0"/>
                            </a:rPr>
                            <m:t>𝑃𝑟𝑒𝑐𝑖𝑠𝑖𝑜𝑛</m:t>
                          </m:r>
                          <m:r>
                            <a:rPr lang="en-US" sz="2500" i="1">
                              <a:latin typeface="Cambria Math" panose="02040503050406030204" pitchFamily="18" charset="0"/>
                            </a:rPr>
                            <m:t> + </m:t>
                          </m:r>
                          <m:r>
                            <a:rPr lang="en-US" sz="2500" i="1">
                              <a:latin typeface="Cambria Math" panose="02040503050406030204" pitchFamily="18" charset="0"/>
                            </a:rPr>
                            <m:t>𝑅𝑒𝑐𝑎𝑙𝑙</m:t>
                          </m:r>
                        </m:den>
                      </m:f>
                    </m:oMath>
                  </m:oMathPara>
                </a14:m>
                <a:endParaRPr lang="en-US" sz="2500" dirty="0"/>
              </a:p>
            </p:txBody>
          </p:sp>
        </mc:Choice>
        <mc:Fallback xmlns="">
          <p:sp>
            <p:nvSpPr>
              <p:cNvPr id="47" name="TextBox 46">
                <a:extLst>
                  <a:ext uri="{FF2B5EF4-FFF2-40B4-BE49-F238E27FC236}">
                    <a16:creationId xmlns:a16="http://schemas.microsoft.com/office/drawing/2014/main" id="{0A4E568C-7334-0F14-B3A5-28150E458CA8}"/>
                  </a:ext>
                </a:extLst>
              </p:cNvPr>
              <p:cNvSpPr txBox="1">
                <a:spLocks noRot="1" noChangeAspect="1" noMove="1" noResize="1" noEditPoints="1" noAdjustHandles="1" noChangeArrowheads="1" noChangeShapeType="1" noTextEdit="1"/>
              </p:cNvSpPr>
              <p:nvPr/>
            </p:nvSpPr>
            <p:spPr>
              <a:xfrm>
                <a:off x="13030200" y="7922026"/>
                <a:ext cx="4202497" cy="736805"/>
              </a:xfrm>
              <a:prstGeom prst="rect">
                <a:avLst/>
              </a:prstGeom>
              <a:blipFill>
                <a:blip r:embed="rId5"/>
                <a:stretch>
                  <a:fillRect/>
                </a:stretch>
              </a:blipFill>
            </p:spPr>
            <p:txBody>
              <a:bodyPr/>
              <a:lstStyle/>
              <a:p>
                <a:r>
                  <a:rPr lang="en-US">
                    <a:noFill/>
                  </a:rPr>
                  <a:t> </a:t>
                </a:r>
              </a:p>
            </p:txBody>
          </p:sp>
        </mc:Fallback>
      </mc:AlternateContent>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8"/>
          <p:cNvSpPr txBox="1"/>
          <p:nvPr/>
        </p:nvSpPr>
        <p:spPr>
          <a:xfrm>
            <a:off x="1028700" y="1875585"/>
            <a:ext cx="4838700" cy="700448"/>
          </a:xfrm>
          <a:prstGeom prst="rect">
            <a:avLst/>
          </a:prstGeom>
        </p:spPr>
        <p:txBody>
          <a:bodyPr wrap="square" lIns="0" tIns="0" rIns="0" bIns="0" rtlCol="0" anchor="t">
            <a:spAutoFit/>
          </a:bodyPr>
          <a:lstStyle/>
          <a:p>
            <a:pPr algn="l">
              <a:lnSpc>
                <a:spcPts val="5776"/>
              </a:lnSpc>
            </a:pPr>
            <a:r>
              <a:rPr lang="en-US" sz="4000" dirty="0">
                <a:solidFill>
                  <a:srgbClr val="000000"/>
                </a:solidFill>
                <a:latin typeface="Archivo Black"/>
                <a:ea typeface="Archivo Black"/>
                <a:cs typeface="Archivo Black"/>
                <a:sym typeface="Archivo Black"/>
              </a:rPr>
              <a:t>Confusion Matrix</a:t>
            </a:r>
          </a:p>
        </p:txBody>
      </p:sp>
      <p:sp>
        <p:nvSpPr>
          <p:cNvPr id="11" name="TextBox 11"/>
          <p:cNvSpPr txBox="1"/>
          <p:nvPr/>
        </p:nvSpPr>
        <p:spPr>
          <a:xfrm>
            <a:off x="1028700" y="2933700"/>
            <a:ext cx="14988709" cy="907236"/>
          </a:xfrm>
          <a:prstGeom prst="rect">
            <a:avLst/>
          </a:prstGeom>
        </p:spPr>
        <p:txBody>
          <a:bodyPr wrap="square" lIns="0" tIns="0" rIns="0" bIns="0" rtlCol="0" anchor="t">
            <a:spAutoFit/>
          </a:bodyPr>
          <a:lstStyle/>
          <a:p>
            <a:pPr marL="0" lvl="0" indent="0" algn="l">
              <a:lnSpc>
                <a:spcPts val="2259"/>
              </a:lnSpc>
              <a:spcBef>
                <a:spcPct val="0"/>
              </a:spcBef>
            </a:pPr>
            <a:r>
              <a:rPr lang="en-US" sz="2200" spc="-8" dirty="0">
                <a:solidFill>
                  <a:srgbClr val="343434"/>
                </a:solidFill>
                <a:latin typeface="HK Grotesk"/>
                <a:ea typeface="HK Grotesk"/>
                <a:cs typeface="HK Grotesk"/>
                <a:sym typeface="HK Grotesk"/>
              </a:rPr>
              <a:t>A confusion matrix is a table used to evaluate the performance of a classification model by comparing its predicted labels with the actual labels. It summarizes correct and incorrect predictions, showing where the model classified instances correctly and where it made mistakes.</a:t>
            </a:r>
          </a:p>
        </p:txBody>
      </p:sp>
      <p:grpSp>
        <p:nvGrpSpPr>
          <p:cNvPr id="23" name="Group 23"/>
          <p:cNvGrpSpPr/>
          <p:nvPr/>
        </p:nvGrpSpPr>
        <p:grpSpPr>
          <a:xfrm>
            <a:off x="17259300" y="0"/>
            <a:ext cx="1028700" cy="10287000"/>
            <a:chOff x="0" y="0"/>
            <a:chExt cx="270933" cy="2709333"/>
          </a:xfrm>
        </p:grpSpPr>
        <p:sp>
          <p:nvSpPr>
            <p:cNvPr id="24" name="Freeform 24"/>
            <p:cNvSpPr/>
            <p:nvPr/>
          </p:nvSpPr>
          <p:spPr>
            <a:xfrm>
              <a:off x="0" y="0"/>
              <a:ext cx="270933" cy="2709333"/>
            </a:xfrm>
            <a:custGeom>
              <a:avLst/>
              <a:gdLst/>
              <a:ahLst/>
              <a:cxnLst/>
              <a:rect l="l" t="t" r="r" b="b"/>
              <a:pathLst>
                <a:path w="270933" h="2709333">
                  <a:moveTo>
                    <a:pt x="0" y="0"/>
                  </a:moveTo>
                  <a:lnTo>
                    <a:pt x="270933" y="0"/>
                  </a:lnTo>
                  <a:lnTo>
                    <a:pt x="270933" y="2709333"/>
                  </a:lnTo>
                  <a:lnTo>
                    <a:pt x="0" y="2709333"/>
                  </a:lnTo>
                  <a:close/>
                </a:path>
              </a:pathLst>
            </a:custGeom>
            <a:gradFill rotWithShape="1">
              <a:gsLst>
                <a:gs pos="0">
                  <a:srgbClr val="65CED1">
                    <a:alpha val="100000"/>
                  </a:srgbClr>
                </a:gs>
                <a:gs pos="100000">
                  <a:srgbClr val="000000">
                    <a:alpha val="100000"/>
                  </a:srgbClr>
                </a:gs>
              </a:gsLst>
              <a:lin ang="2700000"/>
            </a:gradFill>
            <a:ln cap="sq">
              <a:noFill/>
              <a:prstDash val="solid"/>
              <a:miter/>
            </a:ln>
          </p:spPr>
        </p:sp>
        <p:sp>
          <p:nvSpPr>
            <p:cNvPr id="25" name="TextBox 25"/>
            <p:cNvSpPr txBox="1"/>
            <p:nvPr/>
          </p:nvSpPr>
          <p:spPr>
            <a:xfrm>
              <a:off x="0" y="-57150"/>
              <a:ext cx="270933" cy="2766483"/>
            </a:xfrm>
            <a:prstGeom prst="rect">
              <a:avLst/>
            </a:prstGeom>
          </p:spPr>
          <p:txBody>
            <a:bodyPr lIns="50800" tIns="50800" rIns="50800" bIns="50800" rtlCol="0" anchor="ctr"/>
            <a:lstStyle/>
            <a:p>
              <a:pPr marL="0" lvl="0" indent="0" algn="ctr">
                <a:lnSpc>
                  <a:spcPts val="3447"/>
                </a:lnSpc>
                <a:spcBef>
                  <a:spcPct val="0"/>
                </a:spcBef>
              </a:pPr>
              <a:endParaRPr/>
            </a:p>
          </p:txBody>
        </p:sp>
      </p:grpSp>
      <p:pic>
        <p:nvPicPr>
          <p:cNvPr id="27" name="Picture 26">
            <a:extLst>
              <a:ext uri="{FF2B5EF4-FFF2-40B4-BE49-F238E27FC236}">
                <a16:creationId xmlns:a16="http://schemas.microsoft.com/office/drawing/2014/main" id="{18595CDA-BE58-D33A-A12C-827024F0655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495800" y="4533900"/>
            <a:ext cx="8973802" cy="2495898"/>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4AAD5A-54F8-5007-8A49-A32AAF02F83A}"/>
            </a:ext>
          </a:extLst>
        </p:cNvPr>
        <p:cNvGrpSpPr/>
        <p:nvPr/>
      </p:nvGrpSpPr>
      <p:grpSpPr>
        <a:xfrm>
          <a:off x="0" y="0"/>
          <a:ext cx="0" cy="0"/>
          <a:chOff x="0" y="0"/>
          <a:chExt cx="0" cy="0"/>
        </a:xfrm>
      </p:grpSpPr>
      <p:sp>
        <p:nvSpPr>
          <p:cNvPr id="11" name="TextBox 11">
            <a:extLst>
              <a:ext uri="{FF2B5EF4-FFF2-40B4-BE49-F238E27FC236}">
                <a16:creationId xmlns:a16="http://schemas.microsoft.com/office/drawing/2014/main" id="{430D57B3-8812-DFDD-4805-0866C5EAA032}"/>
              </a:ext>
            </a:extLst>
          </p:cNvPr>
          <p:cNvSpPr txBox="1"/>
          <p:nvPr/>
        </p:nvSpPr>
        <p:spPr>
          <a:xfrm>
            <a:off x="1066798" y="1028700"/>
            <a:ext cx="14988709" cy="895694"/>
          </a:xfrm>
          <a:prstGeom prst="rect">
            <a:avLst/>
          </a:prstGeom>
        </p:spPr>
        <p:txBody>
          <a:bodyPr wrap="square" lIns="0" tIns="0" rIns="0" bIns="0" rtlCol="0" anchor="t">
            <a:spAutoFit/>
          </a:bodyPr>
          <a:lstStyle/>
          <a:p>
            <a:pPr marL="0" lvl="0" indent="0" algn="l">
              <a:lnSpc>
                <a:spcPts val="2259"/>
              </a:lnSpc>
              <a:spcBef>
                <a:spcPct val="0"/>
              </a:spcBef>
            </a:pPr>
            <a:r>
              <a:rPr lang="en-US" sz="2200" spc="-8" dirty="0">
                <a:solidFill>
                  <a:srgbClr val="343434"/>
                </a:solidFill>
                <a:latin typeface="HK Grotesk"/>
                <a:ea typeface="HK Grotesk"/>
                <a:cs typeface="HK Grotesk"/>
                <a:sym typeface="HK Grotesk"/>
              </a:rPr>
              <a:t>Imagine we have a binary classification model that predicts whether a patient has a certain disease (Positive) or not (Negative). We test the model on 145 patients. The results are </a:t>
            </a:r>
            <a:r>
              <a:rPr lang="en-US" sz="2200" spc="-8" dirty="0" err="1">
                <a:solidFill>
                  <a:srgbClr val="343434"/>
                </a:solidFill>
                <a:latin typeface="HK Grotesk"/>
                <a:ea typeface="HK Grotesk"/>
                <a:cs typeface="HK Grotesk"/>
                <a:sym typeface="HK Grotesk"/>
              </a:rPr>
              <a:t>summarised</a:t>
            </a:r>
            <a:r>
              <a:rPr lang="en-US" sz="2200" spc="-8" dirty="0">
                <a:solidFill>
                  <a:srgbClr val="343434"/>
                </a:solidFill>
                <a:latin typeface="HK Grotesk"/>
                <a:ea typeface="HK Grotesk"/>
                <a:cs typeface="HK Grotesk"/>
                <a:sym typeface="HK Grotesk"/>
              </a:rPr>
              <a:t> in the confusion matrix below:</a:t>
            </a:r>
          </a:p>
          <a:p>
            <a:pPr marL="0" lvl="0" indent="0" algn="l">
              <a:lnSpc>
                <a:spcPts val="2259"/>
              </a:lnSpc>
              <a:spcBef>
                <a:spcPct val="0"/>
              </a:spcBef>
            </a:pPr>
            <a:r>
              <a:rPr lang="en-US" sz="2200" spc="-8" dirty="0">
                <a:solidFill>
                  <a:srgbClr val="343434"/>
                </a:solidFill>
                <a:latin typeface="HK Grotesk"/>
                <a:ea typeface="HK Grotesk"/>
                <a:cs typeface="HK Grotesk"/>
                <a:sym typeface="HK Grotesk"/>
              </a:rPr>
              <a:t>From this example</a:t>
            </a:r>
          </a:p>
        </p:txBody>
      </p:sp>
      <p:grpSp>
        <p:nvGrpSpPr>
          <p:cNvPr id="23" name="Group 23">
            <a:extLst>
              <a:ext uri="{FF2B5EF4-FFF2-40B4-BE49-F238E27FC236}">
                <a16:creationId xmlns:a16="http://schemas.microsoft.com/office/drawing/2014/main" id="{CD805861-523D-62BD-47A8-F1B0B1EA271B}"/>
              </a:ext>
            </a:extLst>
          </p:cNvPr>
          <p:cNvGrpSpPr/>
          <p:nvPr/>
        </p:nvGrpSpPr>
        <p:grpSpPr>
          <a:xfrm>
            <a:off x="17259300" y="0"/>
            <a:ext cx="1028700" cy="10287000"/>
            <a:chOff x="0" y="0"/>
            <a:chExt cx="270933" cy="2709333"/>
          </a:xfrm>
        </p:grpSpPr>
        <p:sp>
          <p:nvSpPr>
            <p:cNvPr id="24" name="Freeform 24">
              <a:extLst>
                <a:ext uri="{FF2B5EF4-FFF2-40B4-BE49-F238E27FC236}">
                  <a16:creationId xmlns:a16="http://schemas.microsoft.com/office/drawing/2014/main" id="{CBC19B30-46A1-BE50-FFEA-5578F510BA29}"/>
                </a:ext>
              </a:extLst>
            </p:cNvPr>
            <p:cNvSpPr/>
            <p:nvPr/>
          </p:nvSpPr>
          <p:spPr>
            <a:xfrm>
              <a:off x="0" y="0"/>
              <a:ext cx="270933" cy="2709333"/>
            </a:xfrm>
            <a:custGeom>
              <a:avLst/>
              <a:gdLst/>
              <a:ahLst/>
              <a:cxnLst/>
              <a:rect l="l" t="t" r="r" b="b"/>
              <a:pathLst>
                <a:path w="270933" h="2709333">
                  <a:moveTo>
                    <a:pt x="0" y="0"/>
                  </a:moveTo>
                  <a:lnTo>
                    <a:pt x="270933" y="0"/>
                  </a:lnTo>
                  <a:lnTo>
                    <a:pt x="270933" y="2709333"/>
                  </a:lnTo>
                  <a:lnTo>
                    <a:pt x="0" y="2709333"/>
                  </a:lnTo>
                  <a:close/>
                </a:path>
              </a:pathLst>
            </a:custGeom>
            <a:gradFill rotWithShape="1">
              <a:gsLst>
                <a:gs pos="0">
                  <a:srgbClr val="65CED1">
                    <a:alpha val="100000"/>
                  </a:srgbClr>
                </a:gs>
                <a:gs pos="100000">
                  <a:srgbClr val="000000">
                    <a:alpha val="100000"/>
                  </a:srgbClr>
                </a:gs>
              </a:gsLst>
              <a:lin ang="2700000"/>
            </a:gradFill>
            <a:ln cap="sq">
              <a:noFill/>
              <a:prstDash val="solid"/>
              <a:miter/>
            </a:ln>
          </p:spPr>
        </p:sp>
        <p:sp>
          <p:nvSpPr>
            <p:cNvPr id="25" name="TextBox 25">
              <a:extLst>
                <a:ext uri="{FF2B5EF4-FFF2-40B4-BE49-F238E27FC236}">
                  <a16:creationId xmlns:a16="http://schemas.microsoft.com/office/drawing/2014/main" id="{70A57F2B-878B-1777-545E-E07BE1F57AD5}"/>
                </a:ext>
              </a:extLst>
            </p:cNvPr>
            <p:cNvSpPr txBox="1"/>
            <p:nvPr/>
          </p:nvSpPr>
          <p:spPr>
            <a:xfrm>
              <a:off x="0" y="-57150"/>
              <a:ext cx="270933" cy="2766483"/>
            </a:xfrm>
            <a:prstGeom prst="rect">
              <a:avLst/>
            </a:prstGeom>
          </p:spPr>
          <p:txBody>
            <a:bodyPr lIns="50800" tIns="50800" rIns="50800" bIns="50800" rtlCol="0" anchor="ctr"/>
            <a:lstStyle/>
            <a:p>
              <a:pPr marL="0" lvl="0" indent="0" algn="ctr">
                <a:lnSpc>
                  <a:spcPts val="3447"/>
                </a:lnSpc>
                <a:spcBef>
                  <a:spcPct val="0"/>
                </a:spcBef>
              </a:pPr>
              <a:endParaRPr/>
            </a:p>
          </p:txBody>
        </p:sp>
      </p:grpSp>
      <p:pic>
        <p:nvPicPr>
          <p:cNvPr id="3" name="Picture 2">
            <a:extLst>
              <a:ext uri="{FF2B5EF4-FFF2-40B4-BE49-F238E27FC236}">
                <a16:creationId xmlns:a16="http://schemas.microsoft.com/office/drawing/2014/main" id="{FFD0DC86-D2B9-770E-D95A-11BDA482B1F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69487" y="2171700"/>
            <a:ext cx="8983329" cy="1905266"/>
          </a:xfrm>
          <a:prstGeom prst="rect">
            <a:avLst/>
          </a:prstGeom>
        </p:spPr>
      </p:pic>
      <p:pic>
        <p:nvPicPr>
          <p:cNvPr id="5" name="Picture 4">
            <a:extLst>
              <a:ext uri="{FF2B5EF4-FFF2-40B4-BE49-F238E27FC236}">
                <a16:creationId xmlns:a16="http://schemas.microsoft.com/office/drawing/2014/main" id="{BB38315A-2712-1498-D1DB-B3BFF734B7A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16225" y="4610100"/>
            <a:ext cx="8489852" cy="3800942"/>
          </a:xfrm>
          <a:prstGeom prst="rect">
            <a:avLst/>
          </a:prstGeom>
        </p:spPr>
      </p:pic>
      <p:sp>
        <p:nvSpPr>
          <p:cNvPr id="6" name="TextBox 11">
            <a:extLst>
              <a:ext uri="{FF2B5EF4-FFF2-40B4-BE49-F238E27FC236}">
                <a16:creationId xmlns:a16="http://schemas.microsoft.com/office/drawing/2014/main" id="{C0260675-097E-D276-0178-9DC7439E4104}"/>
              </a:ext>
            </a:extLst>
          </p:cNvPr>
          <p:cNvSpPr txBox="1"/>
          <p:nvPr/>
        </p:nvSpPr>
        <p:spPr>
          <a:xfrm>
            <a:off x="1524000" y="9105405"/>
            <a:ext cx="14988709" cy="305789"/>
          </a:xfrm>
          <a:prstGeom prst="rect">
            <a:avLst/>
          </a:prstGeom>
        </p:spPr>
        <p:txBody>
          <a:bodyPr wrap="square" lIns="0" tIns="0" rIns="0" bIns="0" rtlCol="0" anchor="t">
            <a:spAutoFit/>
          </a:bodyPr>
          <a:lstStyle/>
          <a:p>
            <a:pPr marL="342900" lvl="0" indent="-342900" algn="l">
              <a:lnSpc>
                <a:spcPts val="2259"/>
              </a:lnSpc>
              <a:spcBef>
                <a:spcPct val="0"/>
              </a:spcBef>
              <a:buFont typeface="Arial" panose="020B0604020202020204" pitchFamily="34" charset="0"/>
              <a:buChar char="•"/>
            </a:pPr>
            <a:r>
              <a:rPr lang="en-US" sz="2200" b="1" i="1" spc="-8" dirty="0">
                <a:solidFill>
                  <a:srgbClr val="343434"/>
                </a:solidFill>
                <a:latin typeface="HK Grotesk"/>
                <a:ea typeface="HK Grotesk"/>
                <a:cs typeface="HK Grotesk"/>
                <a:sym typeface="HK Grotesk"/>
              </a:rPr>
              <a:t>Interpret the results</a:t>
            </a:r>
          </a:p>
        </p:txBody>
      </p:sp>
    </p:spTree>
    <p:extLst>
      <p:ext uri="{BB962C8B-B14F-4D97-AF65-F5344CB8AC3E}">
        <p14:creationId xmlns:p14="http://schemas.microsoft.com/office/powerpoint/2010/main" val="100205619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2FB846F-1F2C-0170-5CC0-02AC3D933AF2}"/>
            </a:ext>
          </a:extLst>
        </p:cNvPr>
        <p:cNvGrpSpPr/>
        <p:nvPr/>
      </p:nvGrpSpPr>
      <p:grpSpPr>
        <a:xfrm>
          <a:off x="0" y="0"/>
          <a:ext cx="0" cy="0"/>
          <a:chOff x="0" y="0"/>
          <a:chExt cx="0" cy="0"/>
        </a:xfrm>
      </p:grpSpPr>
      <p:sp>
        <p:nvSpPr>
          <p:cNvPr id="8" name="TextBox 8">
            <a:extLst>
              <a:ext uri="{FF2B5EF4-FFF2-40B4-BE49-F238E27FC236}">
                <a16:creationId xmlns:a16="http://schemas.microsoft.com/office/drawing/2014/main" id="{53EFB0FB-C03F-FBDF-F173-16D635624631}"/>
              </a:ext>
            </a:extLst>
          </p:cNvPr>
          <p:cNvSpPr txBox="1"/>
          <p:nvPr/>
        </p:nvSpPr>
        <p:spPr>
          <a:xfrm>
            <a:off x="1028700" y="342900"/>
            <a:ext cx="7353300" cy="700448"/>
          </a:xfrm>
          <a:prstGeom prst="rect">
            <a:avLst/>
          </a:prstGeom>
        </p:spPr>
        <p:txBody>
          <a:bodyPr wrap="square" lIns="0" tIns="0" rIns="0" bIns="0" rtlCol="0" anchor="t">
            <a:spAutoFit/>
          </a:bodyPr>
          <a:lstStyle/>
          <a:p>
            <a:pPr algn="l">
              <a:lnSpc>
                <a:spcPts val="5776"/>
              </a:lnSpc>
            </a:pPr>
            <a:r>
              <a:rPr lang="en-US" sz="4000" dirty="0">
                <a:solidFill>
                  <a:srgbClr val="000000"/>
                </a:solidFill>
                <a:latin typeface="Archivo Black"/>
                <a:ea typeface="Archivo Black"/>
                <a:cs typeface="Archivo Black"/>
                <a:sym typeface="Archivo Black"/>
              </a:rPr>
              <a:t>More evaluation metrics</a:t>
            </a:r>
          </a:p>
        </p:txBody>
      </p:sp>
      <p:sp>
        <p:nvSpPr>
          <p:cNvPr id="11" name="TextBox 11">
            <a:extLst>
              <a:ext uri="{FF2B5EF4-FFF2-40B4-BE49-F238E27FC236}">
                <a16:creationId xmlns:a16="http://schemas.microsoft.com/office/drawing/2014/main" id="{00017EF7-6A07-FE0A-3EBD-267323DB2A72}"/>
              </a:ext>
            </a:extLst>
          </p:cNvPr>
          <p:cNvSpPr txBox="1"/>
          <p:nvPr/>
        </p:nvSpPr>
        <p:spPr>
          <a:xfrm>
            <a:off x="1028700" y="2319636"/>
            <a:ext cx="14988709" cy="1780552"/>
          </a:xfrm>
          <a:prstGeom prst="rect">
            <a:avLst/>
          </a:prstGeom>
        </p:spPr>
        <p:txBody>
          <a:bodyPr wrap="square" lIns="0" tIns="0" rIns="0" bIns="0" rtlCol="0" anchor="t">
            <a:spAutoFit/>
          </a:bodyPr>
          <a:lstStyle/>
          <a:p>
            <a:pPr marL="342900" lvl="0" indent="-342900" algn="l">
              <a:lnSpc>
                <a:spcPts val="2259"/>
              </a:lnSpc>
              <a:spcBef>
                <a:spcPct val="0"/>
              </a:spcBef>
              <a:buFont typeface="Arial" panose="020B0604020202020204" pitchFamily="34" charset="0"/>
              <a:buChar char="•"/>
            </a:pPr>
            <a:r>
              <a:rPr lang="en-US" sz="2200" spc="-8" dirty="0">
                <a:solidFill>
                  <a:srgbClr val="343434"/>
                </a:solidFill>
                <a:latin typeface="HK Grotesk"/>
                <a:ea typeface="HK Grotesk"/>
                <a:cs typeface="HK Grotesk"/>
                <a:sym typeface="HK Grotesk"/>
              </a:rPr>
              <a:t>Is a metric used to evaluate the performance of a binary classification model by measuring its ability to distinguish between positive and negative classes across different classification thresholds. </a:t>
            </a:r>
          </a:p>
          <a:p>
            <a:pPr marL="342900" lvl="0" indent="-342900" algn="l">
              <a:lnSpc>
                <a:spcPts val="2259"/>
              </a:lnSpc>
              <a:spcBef>
                <a:spcPct val="0"/>
              </a:spcBef>
              <a:buFont typeface="Arial" panose="020B0604020202020204" pitchFamily="34" charset="0"/>
              <a:buChar char="•"/>
            </a:pPr>
            <a:r>
              <a:rPr lang="en-US" sz="2200" spc="-8" dirty="0">
                <a:solidFill>
                  <a:srgbClr val="343434"/>
                </a:solidFill>
                <a:latin typeface="HK Grotesk"/>
                <a:ea typeface="HK Grotesk"/>
                <a:cs typeface="HK Grotesk"/>
                <a:sym typeface="HK Grotesk"/>
              </a:rPr>
              <a:t>It is based on the ROC curve, which plots the True Positive Rate (TPR) against the False Positive Rate (FPR) at various threshold settings. </a:t>
            </a:r>
          </a:p>
          <a:p>
            <a:pPr marL="342900" lvl="0" indent="-342900" algn="l">
              <a:lnSpc>
                <a:spcPts val="2259"/>
              </a:lnSpc>
              <a:spcBef>
                <a:spcPct val="0"/>
              </a:spcBef>
              <a:buFont typeface="Arial" panose="020B0604020202020204" pitchFamily="34" charset="0"/>
              <a:buChar char="•"/>
            </a:pPr>
            <a:r>
              <a:rPr lang="en-US" sz="2200" spc="-8" dirty="0">
                <a:solidFill>
                  <a:srgbClr val="343434"/>
                </a:solidFill>
                <a:latin typeface="HK Grotesk"/>
                <a:ea typeface="HK Grotesk"/>
                <a:cs typeface="HK Grotesk"/>
                <a:sym typeface="HK Grotesk"/>
              </a:rPr>
              <a:t>The AUC represents the area under this curve, with higher values indicating better classification performance and stronger discrimination between classes.</a:t>
            </a:r>
          </a:p>
        </p:txBody>
      </p:sp>
      <p:grpSp>
        <p:nvGrpSpPr>
          <p:cNvPr id="23" name="Group 23">
            <a:extLst>
              <a:ext uri="{FF2B5EF4-FFF2-40B4-BE49-F238E27FC236}">
                <a16:creationId xmlns:a16="http://schemas.microsoft.com/office/drawing/2014/main" id="{C0057EDD-E4D8-C790-D61D-80372B376CA2}"/>
              </a:ext>
            </a:extLst>
          </p:cNvPr>
          <p:cNvGrpSpPr/>
          <p:nvPr/>
        </p:nvGrpSpPr>
        <p:grpSpPr>
          <a:xfrm>
            <a:off x="17259300" y="0"/>
            <a:ext cx="1028700" cy="10287000"/>
            <a:chOff x="0" y="0"/>
            <a:chExt cx="270933" cy="2709333"/>
          </a:xfrm>
        </p:grpSpPr>
        <p:sp>
          <p:nvSpPr>
            <p:cNvPr id="24" name="Freeform 24">
              <a:extLst>
                <a:ext uri="{FF2B5EF4-FFF2-40B4-BE49-F238E27FC236}">
                  <a16:creationId xmlns:a16="http://schemas.microsoft.com/office/drawing/2014/main" id="{B0172C3E-0B96-F25B-D41C-D6F165A7DA28}"/>
                </a:ext>
              </a:extLst>
            </p:cNvPr>
            <p:cNvSpPr/>
            <p:nvPr/>
          </p:nvSpPr>
          <p:spPr>
            <a:xfrm>
              <a:off x="0" y="0"/>
              <a:ext cx="270933" cy="2709333"/>
            </a:xfrm>
            <a:custGeom>
              <a:avLst/>
              <a:gdLst/>
              <a:ahLst/>
              <a:cxnLst/>
              <a:rect l="l" t="t" r="r" b="b"/>
              <a:pathLst>
                <a:path w="270933" h="2709333">
                  <a:moveTo>
                    <a:pt x="0" y="0"/>
                  </a:moveTo>
                  <a:lnTo>
                    <a:pt x="270933" y="0"/>
                  </a:lnTo>
                  <a:lnTo>
                    <a:pt x="270933" y="2709333"/>
                  </a:lnTo>
                  <a:lnTo>
                    <a:pt x="0" y="2709333"/>
                  </a:lnTo>
                  <a:close/>
                </a:path>
              </a:pathLst>
            </a:custGeom>
            <a:gradFill rotWithShape="1">
              <a:gsLst>
                <a:gs pos="0">
                  <a:srgbClr val="65CED1">
                    <a:alpha val="100000"/>
                  </a:srgbClr>
                </a:gs>
                <a:gs pos="100000">
                  <a:srgbClr val="000000">
                    <a:alpha val="100000"/>
                  </a:srgbClr>
                </a:gs>
              </a:gsLst>
              <a:lin ang="2700000"/>
            </a:gradFill>
            <a:ln cap="sq">
              <a:noFill/>
              <a:prstDash val="solid"/>
              <a:miter/>
            </a:ln>
          </p:spPr>
        </p:sp>
        <p:sp>
          <p:nvSpPr>
            <p:cNvPr id="25" name="TextBox 25">
              <a:extLst>
                <a:ext uri="{FF2B5EF4-FFF2-40B4-BE49-F238E27FC236}">
                  <a16:creationId xmlns:a16="http://schemas.microsoft.com/office/drawing/2014/main" id="{4E7F9925-C326-8F1C-5A94-138315D6BBB6}"/>
                </a:ext>
              </a:extLst>
            </p:cNvPr>
            <p:cNvSpPr txBox="1"/>
            <p:nvPr/>
          </p:nvSpPr>
          <p:spPr>
            <a:xfrm>
              <a:off x="0" y="-57150"/>
              <a:ext cx="270933" cy="2766483"/>
            </a:xfrm>
            <a:prstGeom prst="rect">
              <a:avLst/>
            </a:prstGeom>
          </p:spPr>
          <p:txBody>
            <a:bodyPr lIns="50800" tIns="50800" rIns="50800" bIns="50800" rtlCol="0" anchor="ctr"/>
            <a:lstStyle/>
            <a:p>
              <a:pPr marL="0" lvl="0" indent="0" algn="ctr">
                <a:lnSpc>
                  <a:spcPts val="3447"/>
                </a:lnSpc>
                <a:spcBef>
                  <a:spcPct val="0"/>
                </a:spcBef>
              </a:pPr>
              <a:endParaRPr/>
            </a:p>
          </p:txBody>
        </p:sp>
      </p:grpSp>
      <p:sp>
        <p:nvSpPr>
          <p:cNvPr id="2" name="TextBox 8">
            <a:extLst>
              <a:ext uri="{FF2B5EF4-FFF2-40B4-BE49-F238E27FC236}">
                <a16:creationId xmlns:a16="http://schemas.microsoft.com/office/drawing/2014/main" id="{32819E61-6B1E-31C9-7C3B-3B11970021AF}"/>
              </a:ext>
            </a:extLst>
          </p:cNvPr>
          <p:cNvSpPr txBox="1"/>
          <p:nvPr/>
        </p:nvSpPr>
        <p:spPr>
          <a:xfrm>
            <a:off x="1028700" y="1238952"/>
            <a:ext cx="11582400" cy="646972"/>
          </a:xfrm>
          <a:prstGeom prst="rect">
            <a:avLst/>
          </a:prstGeom>
        </p:spPr>
        <p:txBody>
          <a:bodyPr wrap="square" lIns="0" tIns="0" rIns="0" bIns="0" rtlCol="0" anchor="t">
            <a:spAutoFit/>
          </a:bodyPr>
          <a:lstStyle/>
          <a:p>
            <a:pPr algn="l">
              <a:lnSpc>
                <a:spcPts val="5776"/>
              </a:lnSpc>
            </a:pPr>
            <a:r>
              <a:rPr lang="en-US" sz="2500" dirty="0">
                <a:solidFill>
                  <a:srgbClr val="000000"/>
                </a:solidFill>
                <a:latin typeface="Archivo Black"/>
                <a:ea typeface="Archivo Black"/>
                <a:cs typeface="Archivo Black"/>
                <a:sym typeface="Archivo Black"/>
              </a:rPr>
              <a:t>ROC-AUC (Receiver Operating Characteristic — Area Under Curve)</a:t>
            </a:r>
          </a:p>
        </p:txBody>
      </p:sp>
      <mc:AlternateContent xmlns:mc="http://schemas.openxmlformats.org/markup-compatibility/2006" xmlns:a14="http://schemas.microsoft.com/office/drawing/2010/main">
        <mc:Choice Requires="a14">
          <p:sp>
            <p:nvSpPr>
              <p:cNvPr id="3" name="TextBox 2">
                <a:extLst>
                  <a:ext uri="{FF2B5EF4-FFF2-40B4-BE49-F238E27FC236}">
                    <a16:creationId xmlns:a16="http://schemas.microsoft.com/office/drawing/2014/main" id="{C4DB98A7-1951-9FEE-CB90-DB4B3FDCD2B6}"/>
                  </a:ext>
                </a:extLst>
              </p:cNvPr>
              <p:cNvSpPr txBox="1"/>
              <p:nvPr/>
            </p:nvSpPr>
            <p:spPr>
              <a:xfrm>
                <a:off x="1295401" y="5276307"/>
                <a:ext cx="2307683" cy="726674"/>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sz="2500" b="0" i="1" smtClean="0">
                          <a:latin typeface="Cambria Math" panose="02040503050406030204" pitchFamily="18" charset="0"/>
                        </a:rPr>
                        <m:t>𝑇𝑃𝑅</m:t>
                      </m:r>
                      <m:r>
                        <a:rPr lang="en-US" sz="2500" i="1" smtClean="0">
                          <a:latin typeface="Cambria Math" panose="02040503050406030204" pitchFamily="18" charset="0"/>
                        </a:rPr>
                        <m:t>=</m:t>
                      </m:r>
                      <m:f>
                        <m:fPr>
                          <m:ctrlPr>
                            <a:rPr lang="en-US" sz="2500" i="1" smtClean="0">
                              <a:latin typeface="Cambria Math" panose="02040503050406030204" pitchFamily="18" charset="0"/>
                            </a:rPr>
                          </m:ctrlPr>
                        </m:fPr>
                        <m:num>
                          <m:r>
                            <a:rPr lang="en-US" sz="2500" i="1">
                              <a:latin typeface="Cambria Math" panose="02040503050406030204" pitchFamily="18" charset="0"/>
                            </a:rPr>
                            <m:t>𝑇𝑃</m:t>
                          </m:r>
                        </m:num>
                        <m:den>
                          <m:r>
                            <a:rPr lang="en-US" sz="2500" i="1">
                              <a:latin typeface="Cambria Math" panose="02040503050406030204" pitchFamily="18" charset="0"/>
                            </a:rPr>
                            <m:t>𝑇𝑃</m:t>
                          </m:r>
                          <m:r>
                            <a:rPr lang="en-US" sz="2500" i="1">
                              <a:latin typeface="Cambria Math" panose="02040503050406030204" pitchFamily="18" charset="0"/>
                            </a:rPr>
                            <m:t>+</m:t>
                          </m:r>
                          <m:r>
                            <a:rPr lang="en-US" sz="2500" i="1">
                              <a:latin typeface="Cambria Math" panose="02040503050406030204" pitchFamily="18" charset="0"/>
                            </a:rPr>
                            <m:t>𝐹𝑁</m:t>
                          </m:r>
                        </m:den>
                      </m:f>
                    </m:oMath>
                  </m:oMathPara>
                </a14:m>
                <a:endParaRPr lang="en-US" sz="2500" dirty="0"/>
              </a:p>
            </p:txBody>
          </p:sp>
        </mc:Choice>
        <mc:Fallback xmlns="">
          <p:sp>
            <p:nvSpPr>
              <p:cNvPr id="3" name="TextBox 2">
                <a:extLst>
                  <a:ext uri="{FF2B5EF4-FFF2-40B4-BE49-F238E27FC236}">
                    <a16:creationId xmlns:a16="http://schemas.microsoft.com/office/drawing/2014/main" id="{C4DB98A7-1951-9FEE-CB90-DB4B3FDCD2B6}"/>
                  </a:ext>
                </a:extLst>
              </p:cNvPr>
              <p:cNvSpPr txBox="1">
                <a:spLocks noRot="1" noChangeAspect="1" noMove="1" noResize="1" noEditPoints="1" noAdjustHandles="1" noChangeArrowheads="1" noChangeShapeType="1" noTextEdit="1"/>
              </p:cNvSpPr>
              <p:nvPr/>
            </p:nvSpPr>
            <p:spPr>
              <a:xfrm>
                <a:off x="1295401" y="5276307"/>
                <a:ext cx="2307683" cy="726674"/>
              </a:xfrm>
              <a:prstGeom prst="rect">
                <a:avLst/>
              </a:prstGeom>
              <a:blipFill>
                <a:blip r:embed="rId2"/>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 name="TextBox 3">
                <a:extLst>
                  <a:ext uri="{FF2B5EF4-FFF2-40B4-BE49-F238E27FC236}">
                    <a16:creationId xmlns:a16="http://schemas.microsoft.com/office/drawing/2014/main" id="{4177E73D-E5A1-4684-3731-24315556FF0E}"/>
                  </a:ext>
                </a:extLst>
              </p:cNvPr>
              <p:cNvSpPr txBox="1"/>
              <p:nvPr/>
            </p:nvSpPr>
            <p:spPr>
              <a:xfrm>
                <a:off x="1295400" y="6967340"/>
                <a:ext cx="2312493" cy="726674"/>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sz="2500" b="0" i="1" smtClean="0">
                          <a:latin typeface="Cambria Math" panose="02040503050406030204" pitchFamily="18" charset="0"/>
                        </a:rPr>
                        <m:t>𝐹𝑃𝑅</m:t>
                      </m:r>
                      <m:r>
                        <a:rPr lang="en-US" sz="2500" i="1" smtClean="0">
                          <a:latin typeface="Cambria Math" panose="02040503050406030204" pitchFamily="18" charset="0"/>
                        </a:rPr>
                        <m:t>=</m:t>
                      </m:r>
                      <m:f>
                        <m:fPr>
                          <m:ctrlPr>
                            <a:rPr lang="en-US" sz="2500" i="1" smtClean="0">
                              <a:latin typeface="Cambria Math" panose="02040503050406030204" pitchFamily="18" charset="0"/>
                            </a:rPr>
                          </m:ctrlPr>
                        </m:fPr>
                        <m:num>
                          <m:r>
                            <a:rPr lang="en-US" sz="2500" b="0" i="1" smtClean="0">
                              <a:latin typeface="Cambria Math" panose="02040503050406030204" pitchFamily="18" charset="0"/>
                            </a:rPr>
                            <m:t>𝐹</m:t>
                          </m:r>
                          <m:r>
                            <a:rPr lang="en-US" sz="2500" i="1">
                              <a:latin typeface="Cambria Math" panose="02040503050406030204" pitchFamily="18" charset="0"/>
                            </a:rPr>
                            <m:t>𝑃</m:t>
                          </m:r>
                        </m:num>
                        <m:den>
                          <m:r>
                            <a:rPr lang="en-US" sz="2500" b="0" i="1" smtClean="0">
                              <a:latin typeface="Cambria Math" panose="02040503050406030204" pitchFamily="18" charset="0"/>
                            </a:rPr>
                            <m:t>𝐹</m:t>
                          </m:r>
                          <m:r>
                            <a:rPr lang="en-US" sz="2500" i="1">
                              <a:latin typeface="Cambria Math" panose="02040503050406030204" pitchFamily="18" charset="0"/>
                            </a:rPr>
                            <m:t>𝑃</m:t>
                          </m:r>
                          <m:r>
                            <a:rPr lang="en-US" sz="2500" i="1">
                              <a:latin typeface="Cambria Math" panose="02040503050406030204" pitchFamily="18" charset="0"/>
                            </a:rPr>
                            <m:t>+</m:t>
                          </m:r>
                          <m:r>
                            <a:rPr lang="en-US" sz="2500" b="0" i="1" smtClean="0">
                              <a:latin typeface="Cambria Math" panose="02040503050406030204" pitchFamily="18" charset="0"/>
                            </a:rPr>
                            <m:t>𝑇𝑁</m:t>
                          </m:r>
                        </m:den>
                      </m:f>
                    </m:oMath>
                  </m:oMathPara>
                </a14:m>
                <a:endParaRPr lang="en-US" sz="2500" dirty="0"/>
              </a:p>
            </p:txBody>
          </p:sp>
        </mc:Choice>
        <mc:Fallback xmlns="">
          <p:sp>
            <p:nvSpPr>
              <p:cNvPr id="4" name="TextBox 3">
                <a:extLst>
                  <a:ext uri="{FF2B5EF4-FFF2-40B4-BE49-F238E27FC236}">
                    <a16:creationId xmlns:a16="http://schemas.microsoft.com/office/drawing/2014/main" id="{4177E73D-E5A1-4684-3731-24315556FF0E}"/>
                  </a:ext>
                </a:extLst>
              </p:cNvPr>
              <p:cNvSpPr txBox="1">
                <a:spLocks noRot="1" noChangeAspect="1" noMove="1" noResize="1" noEditPoints="1" noAdjustHandles="1" noChangeArrowheads="1" noChangeShapeType="1" noTextEdit="1"/>
              </p:cNvSpPr>
              <p:nvPr/>
            </p:nvSpPr>
            <p:spPr>
              <a:xfrm>
                <a:off x="1295400" y="6967340"/>
                <a:ext cx="2312493" cy="726674"/>
              </a:xfrm>
              <a:prstGeom prst="rect">
                <a:avLst/>
              </a:prstGeom>
              <a:blipFill>
                <a:blip r:embed="rId3"/>
                <a:stretch>
                  <a:fillRect/>
                </a:stretch>
              </a:blipFill>
            </p:spPr>
            <p:txBody>
              <a:bodyPr/>
              <a:lstStyle/>
              <a:p>
                <a:r>
                  <a:rPr lang="en-US">
                    <a:noFill/>
                  </a:rPr>
                  <a:t> </a:t>
                </a:r>
              </a:p>
            </p:txBody>
          </p:sp>
        </mc:Fallback>
      </mc:AlternateContent>
      <p:pic>
        <p:nvPicPr>
          <p:cNvPr id="6" name="Picture 5">
            <a:extLst>
              <a:ext uri="{FF2B5EF4-FFF2-40B4-BE49-F238E27FC236}">
                <a16:creationId xmlns:a16="http://schemas.microsoft.com/office/drawing/2014/main" id="{F4882763-2B7C-C321-EA69-6D984F5A86C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641730" y="4688331"/>
            <a:ext cx="4324050" cy="3693072"/>
          </a:xfrm>
          <a:prstGeom prst="rect">
            <a:avLst/>
          </a:prstGeom>
        </p:spPr>
      </p:pic>
      <p:sp>
        <p:nvSpPr>
          <p:cNvPr id="9" name="TextBox 8">
            <a:extLst>
              <a:ext uri="{FF2B5EF4-FFF2-40B4-BE49-F238E27FC236}">
                <a16:creationId xmlns:a16="http://schemas.microsoft.com/office/drawing/2014/main" id="{D4F6ABD4-D03B-C4B3-E9A5-260F7989E278}"/>
              </a:ext>
            </a:extLst>
          </p:cNvPr>
          <p:cNvSpPr txBox="1"/>
          <p:nvPr/>
        </p:nvSpPr>
        <p:spPr>
          <a:xfrm>
            <a:off x="10991650" y="4713563"/>
            <a:ext cx="4155282" cy="646972"/>
          </a:xfrm>
          <a:prstGeom prst="rect">
            <a:avLst/>
          </a:prstGeom>
        </p:spPr>
        <p:txBody>
          <a:bodyPr wrap="square" lIns="0" tIns="0" rIns="0" bIns="0" rtlCol="0" anchor="t">
            <a:spAutoFit/>
          </a:bodyPr>
          <a:lstStyle/>
          <a:p>
            <a:pPr algn="l">
              <a:lnSpc>
                <a:spcPts val="5776"/>
              </a:lnSpc>
            </a:pPr>
            <a:r>
              <a:rPr lang="en-US" sz="2500" dirty="0">
                <a:solidFill>
                  <a:srgbClr val="000000"/>
                </a:solidFill>
                <a:latin typeface="Archivo Black"/>
                <a:ea typeface="Archivo Black"/>
                <a:cs typeface="Archivo Black"/>
                <a:sym typeface="Archivo Black"/>
              </a:rPr>
              <a:t>When to Use ROC-AUC</a:t>
            </a:r>
          </a:p>
        </p:txBody>
      </p:sp>
      <p:sp>
        <p:nvSpPr>
          <p:cNvPr id="12" name="TextBox 11">
            <a:extLst>
              <a:ext uri="{FF2B5EF4-FFF2-40B4-BE49-F238E27FC236}">
                <a16:creationId xmlns:a16="http://schemas.microsoft.com/office/drawing/2014/main" id="{A72961E6-4178-DE35-5ADF-64E227896D73}"/>
              </a:ext>
            </a:extLst>
          </p:cNvPr>
          <p:cNvSpPr txBox="1"/>
          <p:nvPr/>
        </p:nvSpPr>
        <p:spPr>
          <a:xfrm>
            <a:off x="10896604" y="5598837"/>
            <a:ext cx="6293242" cy="1304140"/>
          </a:xfrm>
          <a:prstGeom prst="rect">
            <a:avLst/>
          </a:prstGeom>
          <a:noFill/>
        </p:spPr>
        <p:txBody>
          <a:bodyPr wrap="square">
            <a:spAutoFit/>
          </a:bodyPr>
          <a:lstStyle/>
          <a:p>
            <a:pPr marL="285750" indent="-285750">
              <a:lnSpc>
                <a:spcPct val="150000"/>
              </a:lnSpc>
              <a:buFont typeface="Arial" panose="020B0604020202020204" pitchFamily="34" charset="0"/>
              <a:buChar char="•"/>
            </a:pPr>
            <a:r>
              <a:rPr lang="en-US" dirty="0">
                <a:latin typeface="HK Grotesk" panose="020B0604020202020204" charset="0"/>
              </a:rPr>
              <a:t>When the dataset is relatively balanced</a:t>
            </a:r>
          </a:p>
          <a:p>
            <a:pPr marL="285750" indent="-285750">
              <a:lnSpc>
                <a:spcPct val="150000"/>
              </a:lnSpc>
              <a:buFont typeface="Arial" panose="020B0604020202020204" pitchFamily="34" charset="0"/>
              <a:buChar char="•"/>
            </a:pPr>
            <a:r>
              <a:rPr lang="en-US" dirty="0">
                <a:latin typeface="HK Grotesk" panose="020B0604020202020204" charset="0"/>
              </a:rPr>
              <a:t>When false positives and false negatives have similar costs</a:t>
            </a:r>
          </a:p>
          <a:p>
            <a:pPr marL="285750" indent="-285750">
              <a:lnSpc>
                <a:spcPct val="150000"/>
              </a:lnSpc>
              <a:buFont typeface="Arial" panose="020B0604020202020204" pitchFamily="34" charset="0"/>
              <a:buChar char="•"/>
            </a:pPr>
            <a:r>
              <a:rPr lang="en-US" dirty="0">
                <a:latin typeface="HK Grotesk" panose="020B0604020202020204" charset="0"/>
              </a:rPr>
              <a:t>When you need a general overview of model performance</a:t>
            </a:r>
          </a:p>
        </p:txBody>
      </p:sp>
    </p:spTree>
    <p:extLst>
      <p:ext uri="{BB962C8B-B14F-4D97-AF65-F5344CB8AC3E}">
        <p14:creationId xmlns:p14="http://schemas.microsoft.com/office/powerpoint/2010/main" val="274987498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3380544-9F7D-B97D-7F0F-543EFAA128ED}"/>
            </a:ext>
          </a:extLst>
        </p:cNvPr>
        <p:cNvGrpSpPr/>
        <p:nvPr/>
      </p:nvGrpSpPr>
      <p:grpSpPr>
        <a:xfrm>
          <a:off x="0" y="0"/>
          <a:ext cx="0" cy="0"/>
          <a:chOff x="0" y="0"/>
          <a:chExt cx="0" cy="0"/>
        </a:xfrm>
      </p:grpSpPr>
      <p:sp>
        <p:nvSpPr>
          <p:cNvPr id="8" name="TextBox 8">
            <a:extLst>
              <a:ext uri="{FF2B5EF4-FFF2-40B4-BE49-F238E27FC236}">
                <a16:creationId xmlns:a16="http://schemas.microsoft.com/office/drawing/2014/main" id="{4B850191-19CD-2E03-A4FC-E3E7BB5EA056}"/>
              </a:ext>
            </a:extLst>
          </p:cNvPr>
          <p:cNvSpPr txBox="1"/>
          <p:nvPr/>
        </p:nvSpPr>
        <p:spPr>
          <a:xfrm>
            <a:off x="2050654" y="342900"/>
            <a:ext cx="7353300" cy="700448"/>
          </a:xfrm>
          <a:prstGeom prst="rect">
            <a:avLst/>
          </a:prstGeom>
        </p:spPr>
        <p:txBody>
          <a:bodyPr wrap="square" lIns="0" tIns="0" rIns="0" bIns="0" rtlCol="0" anchor="t">
            <a:spAutoFit/>
          </a:bodyPr>
          <a:lstStyle/>
          <a:p>
            <a:pPr algn="l">
              <a:lnSpc>
                <a:spcPts val="5776"/>
              </a:lnSpc>
            </a:pPr>
            <a:r>
              <a:rPr lang="en-US" sz="4000" dirty="0">
                <a:solidFill>
                  <a:srgbClr val="000000"/>
                </a:solidFill>
                <a:latin typeface="Archivo Black"/>
                <a:ea typeface="Archivo Black"/>
                <a:cs typeface="Archivo Black"/>
                <a:sym typeface="Archivo Black"/>
              </a:rPr>
              <a:t>More evaluation metrics</a:t>
            </a:r>
          </a:p>
        </p:txBody>
      </p:sp>
      <p:sp>
        <p:nvSpPr>
          <p:cNvPr id="11" name="TextBox 11">
            <a:extLst>
              <a:ext uri="{FF2B5EF4-FFF2-40B4-BE49-F238E27FC236}">
                <a16:creationId xmlns:a16="http://schemas.microsoft.com/office/drawing/2014/main" id="{8957D974-D4A0-679E-1FF5-9E52EE4A8667}"/>
              </a:ext>
            </a:extLst>
          </p:cNvPr>
          <p:cNvSpPr txBox="1"/>
          <p:nvPr/>
        </p:nvSpPr>
        <p:spPr>
          <a:xfrm>
            <a:off x="2050654" y="2319636"/>
            <a:ext cx="14988709" cy="2369880"/>
          </a:xfrm>
          <a:prstGeom prst="rect">
            <a:avLst/>
          </a:prstGeom>
        </p:spPr>
        <p:txBody>
          <a:bodyPr wrap="square" lIns="0" tIns="0" rIns="0" bIns="0" rtlCol="0" anchor="t">
            <a:spAutoFit/>
          </a:bodyPr>
          <a:lstStyle/>
          <a:p>
            <a:pPr marL="342900" lvl="0" indent="-342900" algn="l">
              <a:spcBef>
                <a:spcPct val="0"/>
              </a:spcBef>
              <a:buFont typeface="Arial" panose="020B0604020202020204" pitchFamily="34" charset="0"/>
              <a:buChar char="•"/>
            </a:pPr>
            <a:r>
              <a:rPr lang="en-US" sz="2200" spc="-8" dirty="0">
                <a:solidFill>
                  <a:srgbClr val="343434"/>
                </a:solidFill>
                <a:latin typeface="HK Grotesk"/>
                <a:ea typeface="HK Grotesk"/>
                <a:cs typeface="HK Grotesk"/>
                <a:sym typeface="HK Grotesk"/>
              </a:rPr>
              <a:t>Is a metric used to evaluate the performance of a binary classification model by measuring the trade-off between precision and recall across different classification thresholds. </a:t>
            </a:r>
          </a:p>
          <a:p>
            <a:pPr marL="342900" lvl="0" indent="-342900" algn="l">
              <a:spcBef>
                <a:spcPct val="0"/>
              </a:spcBef>
              <a:buFont typeface="Arial" panose="020B0604020202020204" pitchFamily="34" charset="0"/>
              <a:buChar char="•"/>
            </a:pPr>
            <a:r>
              <a:rPr lang="en-US" sz="2200" spc="-8" dirty="0">
                <a:solidFill>
                  <a:srgbClr val="343434"/>
                </a:solidFill>
                <a:latin typeface="HK Grotesk"/>
                <a:ea typeface="HK Grotesk"/>
                <a:cs typeface="HK Grotesk"/>
                <a:sym typeface="HK Grotesk"/>
              </a:rPr>
              <a:t>It is based on the Precision–Recall (PR) curve, which plots precision against recall as the decision threshold varies. </a:t>
            </a:r>
          </a:p>
          <a:p>
            <a:pPr marL="342900" lvl="0" indent="-342900" algn="l">
              <a:spcBef>
                <a:spcPct val="0"/>
              </a:spcBef>
              <a:buFont typeface="Arial" panose="020B0604020202020204" pitchFamily="34" charset="0"/>
              <a:buChar char="•"/>
            </a:pPr>
            <a:r>
              <a:rPr lang="en-US" sz="2200" spc="-8" dirty="0">
                <a:solidFill>
                  <a:srgbClr val="343434"/>
                </a:solidFill>
                <a:latin typeface="HK Grotesk"/>
                <a:ea typeface="HK Grotesk"/>
                <a:cs typeface="HK Grotesk"/>
                <a:sym typeface="HK Grotesk"/>
              </a:rPr>
              <a:t>The AUC represents the area under this curve, with higher values indicating that the model can achieve both high precision and high recall. </a:t>
            </a:r>
          </a:p>
          <a:p>
            <a:pPr marL="342900" lvl="0" indent="-342900" algn="l">
              <a:spcBef>
                <a:spcPct val="0"/>
              </a:spcBef>
              <a:buFont typeface="Arial" panose="020B0604020202020204" pitchFamily="34" charset="0"/>
              <a:buChar char="•"/>
            </a:pPr>
            <a:r>
              <a:rPr lang="en-US" sz="2200" spc="-8" dirty="0">
                <a:solidFill>
                  <a:srgbClr val="343434"/>
                </a:solidFill>
                <a:latin typeface="HK Grotesk"/>
                <a:ea typeface="HK Grotesk"/>
                <a:cs typeface="HK Grotesk"/>
                <a:sym typeface="HK Grotesk"/>
              </a:rPr>
              <a:t>PR-AUC is particularly useful for evaluating models on imbalanced datasets, where the positive class is rare and accuracy or ROC-AUC may be misleading.</a:t>
            </a:r>
          </a:p>
        </p:txBody>
      </p:sp>
      <p:grpSp>
        <p:nvGrpSpPr>
          <p:cNvPr id="23" name="Group 23">
            <a:extLst>
              <a:ext uri="{FF2B5EF4-FFF2-40B4-BE49-F238E27FC236}">
                <a16:creationId xmlns:a16="http://schemas.microsoft.com/office/drawing/2014/main" id="{8E83A445-E7A3-5B79-C69E-2734B67E120B}"/>
              </a:ext>
            </a:extLst>
          </p:cNvPr>
          <p:cNvGrpSpPr/>
          <p:nvPr/>
        </p:nvGrpSpPr>
        <p:grpSpPr>
          <a:xfrm>
            <a:off x="-5331" y="0"/>
            <a:ext cx="1028700" cy="10325100"/>
            <a:chOff x="0" y="0"/>
            <a:chExt cx="270933" cy="2709333"/>
          </a:xfrm>
        </p:grpSpPr>
        <p:sp>
          <p:nvSpPr>
            <p:cNvPr id="24" name="Freeform 24">
              <a:extLst>
                <a:ext uri="{FF2B5EF4-FFF2-40B4-BE49-F238E27FC236}">
                  <a16:creationId xmlns:a16="http://schemas.microsoft.com/office/drawing/2014/main" id="{E34B95D6-8B55-E3C9-CC99-1C5AB1F701AF}"/>
                </a:ext>
              </a:extLst>
            </p:cNvPr>
            <p:cNvSpPr/>
            <p:nvPr/>
          </p:nvSpPr>
          <p:spPr>
            <a:xfrm>
              <a:off x="0" y="0"/>
              <a:ext cx="270933" cy="2709333"/>
            </a:xfrm>
            <a:custGeom>
              <a:avLst/>
              <a:gdLst/>
              <a:ahLst/>
              <a:cxnLst/>
              <a:rect l="l" t="t" r="r" b="b"/>
              <a:pathLst>
                <a:path w="270933" h="2709333">
                  <a:moveTo>
                    <a:pt x="0" y="0"/>
                  </a:moveTo>
                  <a:lnTo>
                    <a:pt x="270933" y="0"/>
                  </a:lnTo>
                  <a:lnTo>
                    <a:pt x="270933" y="2709333"/>
                  </a:lnTo>
                  <a:lnTo>
                    <a:pt x="0" y="2709333"/>
                  </a:lnTo>
                  <a:close/>
                </a:path>
              </a:pathLst>
            </a:custGeom>
            <a:gradFill rotWithShape="1">
              <a:gsLst>
                <a:gs pos="0">
                  <a:srgbClr val="65CED1">
                    <a:alpha val="100000"/>
                  </a:srgbClr>
                </a:gs>
                <a:gs pos="100000">
                  <a:srgbClr val="000000">
                    <a:alpha val="100000"/>
                  </a:srgbClr>
                </a:gs>
              </a:gsLst>
              <a:lin ang="2700000"/>
            </a:gradFill>
            <a:ln cap="sq">
              <a:noFill/>
              <a:prstDash val="solid"/>
              <a:miter/>
            </a:ln>
          </p:spPr>
        </p:sp>
        <p:sp>
          <p:nvSpPr>
            <p:cNvPr id="25" name="TextBox 25">
              <a:extLst>
                <a:ext uri="{FF2B5EF4-FFF2-40B4-BE49-F238E27FC236}">
                  <a16:creationId xmlns:a16="http://schemas.microsoft.com/office/drawing/2014/main" id="{DC8D65E3-592A-B523-7A50-425C19EE4B59}"/>
                </a:ext>
              </a:extLst>
            </p:cNvPr>
            <p:cNvSpPr txBox="1"/>
            <p:nvPr/>
          </p:nvSpPr>
          <p:spPr>
            <a:xfrm>
              <a:off x="0" y="-57150"/>
              <a:ext cx="270933" cy="2766483"/>
            </a:xfrm>
            <a:prstGeom prst="rect">
              <a:avLst/>
            </a:prstGeom>
          </p:spPr>
          <p:txBody>
            <a:bodyPr lIns="50800" tIns="50800" rIns="50800" bIns="50800" rtlCol="0" anchor="ctr"/>
            <a:lstStyle/>
            <a:p>
              <a:pPr marL="0" lvl="0" indent="0" algn="ctr">
                <a:lnSpc>
                  <a:spcPts val="3447"/>
                </a:lnSpc>
                <a:spcBef>
                  <a:spcPct val="0"/>
                </a:spcBef>
              </a:pPr>
              <a:endParaRPr/>
            </a:p>
          </p:txBody>
        </p:sp>
      </p:grpSp>
      <p:sp>
        <p:nvSpPr>
          <p:cNvPr id="2" name="TextBox 8">
            <a:extLst>
              <a:ext uri="{FF2B5EF4-FFF2-40B4-BE49-F238E27FC236}">
                <a16:creationId xmlns:a16="http://schemas.microsoft.com/office/drawing/2014/main" id="{82B50D02-8545-ADB3-3EA4-072D97635C66}"/>
              </a:ext>
            </a:extLst>
          </p:cNvPr>
          <p:cNvSpPr txBox="1"/>
          <p:nvPr/>
        </p:nvSpPr>
        <p:spPr>
          <a:xfrm>
            <a:off x="2050654" y="1296128"/>
            <a:ext cx="11582400" cy="646972"/>
          </a:xfrm>
          <a:prstGeom prst="rect">
            <a:avLst/>
          </a:prstGeom>
        </p:spPr>
        <p:txBody>
          <a:bodyPr wrap="square" lIns="0" tIns="0" rIns="0" bIns="0" rtlCol="0" anchor="t">
            <a:spAutoFit/>
          </a:bodyPr>
          <a:lstStyle/>
          <a:p>
            <a:pPr algn="l">
              <a:lnSpc>
                <a:spcPts val="5776"/>
              </a:lnSpc>
            </a:pPr>
            <a:r>
              <a:rPr lang="en-US" sz="2500" dirty="0">
                <a:solidFill>
                  <a:srgbClr val="000000"/>
                </a:solidFill>
                <a:latin typeface="Archivo Black"/>
                <a:ea typeface="Archivo Black"/>
                <a:cs typeface="Archivo Black"/>
                <a:sym typeface="Archivo Black"/>
              </a:rPr>
              <a:t>PR-AUC (Precision-Recall Area Under the Curve)</a:t>
            </a:r>
          </a:p>
        </p:txBody>
      </p:sp>
      <p:sp>
        <p:nvSpPr>
          <p:cNvPr id="9" name="TextBox 8">
            <a:extLst>
              <a:ext uri="{FF2B5EF4-FFF2-40B4-BE49-F238E27FC236}">
                <a16:creationId xmlns:a16="http://schemas.microsoft.com/office/drawing/2014/main" id="{5C18C000-BFEF-289A-65DF-CF6B12FC8859}"/>
              </a:ext>
            </a:extLst>
          </p:cNvPr>
          <p:cNvSpPr txBox="1"/>
          <p:nvPr/>
        </p:nvSpPr>
        <p:spPr>
          <a:xfrm>
            <a:off x="10763046" y="4713563"/>
            <a:ext cx="4155282" cy="646972"/>
          </a:xfrm>
          <a:prstGeom prst="rect">
            <a:avLst/>
          </a:prstGeom>
        </p:spPr>
        <p:txBody>
          <a:bodyPr wrap="square" lIns="0" tIns="0" rIns="0" bIns="0" rtlCol="0" anchor="t">
            <a:spAutoFit/>
          </a:bodyPr>
          <a:lstStyle/>
          <a:p>
            <a:pPr algn="l">
              <a:lnSpc>
                <a:spcPts val="5776"/>
              </a:lnSpc>
            </a:pPr>
            <a:r>
              <a:rPr lang="en-US" sz="2500" dirty="0">
                <a:solidFill>
                  <a:srgbClr val="000000"/>
                </a:solidFill>
                <a:latin typeface="Archivo Black"/>
                <a:ea typeface="Archivo Black"/>
                <a:cs typeface="Archivo Black"/>
                <a:sym typeface="Archivo Black"/>
              </a:rPr>
              <a:t>When to Use PR-AUC</a:t>
            </a:r>
          </a:p>
        </p:txBody>
      </p:sp>
      <p:sp>
        <p:nvSpPr>
          <p:cNvPr id="12" name="TextBox 11">
            <a:extLst>
              <a:ext uri="{FF2B5EF4-FFF2-40B4-BE49-F238E27FC236}">
                <a16:creationId xmlns:a16="http://schemas.microsoft.com/office/drawing/2014/main" id="{CC672895-84CB-1FAC-0C6E-10814E2645D8}"/>
              </a:ext>
            </a:extLst>
          </p:cNvPr>
          <p:cNvSpPr txBox="1"/>
          <p:nvPr/>
        </p:nvSpPr>
        <p:spPr>
          <a:xfrm>
            <a:off x="10668000" y="5598837"/>
            <a:ext cx="6293242" cy="2966133"/>
          </a:xfrm>
          <a:prstGeom prst="rect">
            <a:avLst/>
          </a:prstGeom>
          <a:noFill/>
        </p:spPr>
        <p:txBody>
          <a:bodyPr wrap="square">
            <a:spAutoFit/>
          </a:bodyPr>
          <a:lstStyle/>
          <a:p>
            <a:pPr marL="285750" indent="-285750">
              <a:lnSpc>
                <a:spcPct val="150000"/>
              </a:lnSpc>
              <a:buFont typeface="Arial" panose="020B0604020202020204" pitchFamily="34" charset="0"/>
              <a:buChar char="•"/>
            </a:pPr>
            <a:r>
              <a:rPr lang="en-US" dirty="0">
                <a:latin typeface="HK Grotesk" panose="020B0604020202020204" charset="0"/>
              </a:rPr>
              <a:t>On imbalanced datasets</a:t>
            </a:r>
          </a:p>
          <a:p>
            <a:pPr marL="285750" indent="-285750">
              <a:lnSpc>
                <a:spcPct val="150000"/>
              </a:lnSpc>
              <a:buFont typeface="Arial" panose="020B0604020202020204" pitchFamily="34" charset="0"/>
              <a:buChar char="•"/>
            </a:pPr>
            <a:r>
              <a:rPr lang="en-US" dirty="0">
                <a:latin typeface="HK Grotesk" panose="020B0604020202020204" charset="0"/>
              </a:rPr>
              <a:t>When identifying positive instances is critical (e.g., fraud detection, medical diagnosis)</a:t>
            </a:r>
          </a:p>
          <a:p>
            <a:pPr marL="285750" indent="-285750">
              <a:lnSpc>
                <a:spcPct val="150000"/>
              </a:lnSpc>
              <a:buFont typeface="Arial" panose="020B0604020202020204" pitchFamily="34" charset="0"/>
              <a:buChar char="•"/>
            </a:pPr>
            <a:r>
              <a:rPr lang="en-US" dirty="0">
                <a:latin typeface="HK Grotesk" panose="020B0604020202020204" charset="0"/>
              </a:rPr>
              <a:t>When false positives and false negatives have different costs</a:t>
            </a:r>
          </a:p>
          <a:p>
            <a:pPr marL="285750" indent="-285750">
              <a:lnSpc>
                <a:spcPct val="150000"/>
              </a:lnSpc>
              <a:buFont typeface="Arial" panose="020B0604020202020204" pitchFamily="34" charset="0"/>
              <a:buChar char="•"/>
            </a:pPr>
            <a:r>
              <a:rPr lang="en-US" dirty="0">
                <a:latin typeface="HK Grotesk" panose="020B0604020202020204" charset="0"/>
              </a:rPr>
              <a:t>When you care more about the quality of positive predictions than overall accuracy</a:t>
            </a:r>
          </a:p>
        </p:txBody>
      </p:sp>
      <mc:AlternateContent xmlns:mc="http://schemas.openxmlformats.org/markup-compatibility/2006" xmlns:a14="http://schemas.microsoft.com/office/drawing/2010/main">
        <mc:Choice Requires="a14">
          <p:sp>
            <p:nvSpPr>
              <p:cNvPr id="5" name="TextBox 4">
                <a:extLst>
                  <a:ext uri="{FF2B5EF4-FFF2-40B4-BE49-F238E27FC236}">
                    <a16:creationId xmlns:a16="http://schemas.microsoft.com/office/drawing/2014/main" id="{A47FE8E3-68A0-B7AA-1D82-432439B3CF67}"/>
                  </a:ext>
                </a:extLst>
              </p:cNvPr>
              <p:cNvSpPr txBox="1"/>
              <p:nvPr/>
            </p:nvSpPr>
            <p:spPr>
              <a:xfrm>
                <a:off x="2119114" y="5360535"/>
                <a:ext cx="1876539" cy="726674"/>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sz="2500" b="0" i="1" smtClean="0">
                          <a:latin typeface="Cambria Math" panose="02040503050406030204" pitchFamily="18" charset="0"/>
                        </a:rPr>
                        <m:t>𝑃</m:t>
                      </m:r>
                      <m:r>
                        <a:rPr lang="en-US" sz="2500" i="1" smtClean="0">
                          <a:latin typeface="Cambria Math" panose="02040503050406030204" pitchFamily="18" charset="0"/>
                        </a:rPr>
                        <m:t>=</m:t>
                      </m:r>
                      <m:f>
                        <m:fPr>
                          <m:ctrlPr>
                            <a:rPr lang="en-US" sz="2500" i="1" smtClean="0">
                              <a:latin typeface="Cambria Math" panose="02040503050406030204" pitchFamily="18" charset="0"/>
                            </a:rPr>
                          </m:ctrlPr>
                        </m:fPr>
                        <m:num>
                          <m:r>
                            <a:rPr lang="en-US" sz="2500" i="1">
                              <a:latin typeface="Cambria Math" panose="02040503050406030204" pitchFamily="18" charset="0"/>
                            </a:rPr>
                            <m:t>𝑇𝑃</m:t>
                          </m:r>
                        </m:num>
                        <m:den>
                          <m:r>
                            <a:rPr lang="en-US" sz="2500" i="1">
                              <a:latin typeface="Cambria Math" panose="02040503050406030204" pitchFamily="18" charset="0"/>
                            </a:rPr>
                            <m:t>𝑇𝑃</m:t>
                          </m:r>
                          <m:r>
                            <a:rPr lang="en-US" sz="2500" i="1">
                              <a:latin typeface="Cambria Math" panose="02040503050406030204" pitchFamily="18" charset="0"/>
                            </a:rPr>
                            <m:t>+</m:t>
                          </m:r>
                          <m:r>
                            <a:rPr lang="en-US" sz="2500" i="1">
                              <a:latin typeface="Cambria Math" panose="02040503050406030204" pitchFamily="18" charset="0"/>
                            </a:rPr>
                            <m:t>𝐹𝑃</m:t>
                          </m:r>
                        </m:den>
                      </m:f>
                    </m:oMath>
                  </m:oMathPara>
                </a14:m>
                <a:endParaRPr lang="en-US" sz="2500" dirty="0"/>
              </a:p>
            </p:txBody>
          </p:sp>
        </mc:Choice>
        <mc:Fallback xmlns="">
          <p:sp>
            <p:nvSpPr>
              <p:cNvPr id="5" name="TextBox 4">
                <a:extLst>
                  <a:ext uri="{FF2B5EF4-FFF2-40B4-BE49-F238E27FC236}">
                    <a16:creationId xmlns:a16="http://schemas.microsoft.com/office/drawing/2014/main" id="{A47FE8E3-68A0-B7AA-1D82-432439B3CF67}"/>
                  </a:ext>
                </a:extLst>
              </p:cNvPr>
              <p:cNvSpPr txBox="1">
                <a:spLocks noRot="1" noChangeAspect="1" noMove="1" noResize="1" noEditPoints="1" noAdjustHandles="1" noChangeArrowheads="1" noChangeShapeType="1" noTextEdit="1"/>
              </p:cNvSpPr>
              <p:nvPr/>
            </p:nvSpPr>
            <p:spPr>
              <a:xfrm>
                <a:off x="2119114" y="5360535"/>
                <a:ext cx="1876539" cy="726674"/>
              </a:xfrm>
              <a:prstGeom prst="rect">
                <a:avLst/>
              </a:prstGeom>
              <a:blipFill>
                <a:blip r:embed="rId2"/>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7" name="TextBox 6">
                <a:extLst>
                  <a:ext uri="{FF2B5EF4-FFF2-40B4-BE49-F238E27FC236}">
                    <a16:creationId xmlns:a16="http://schemas.microsoft.com/office/drawing/2014/main" id="{DA96C8DF-BA17-5B08-5545-C6C20E1CF060}"/>
                  </a:ext>
                </a:extLst>
              </p:cNvPr>
              <p:cNvSpPr txBox="1"/>
              <p:nvPr/>
            </p:nvSpPr>
            <p:spPr>
              <a:xfrm>
                <a:off x="2050654" y="7048500"/>
                <a:ext cx="1918153" cy="726674"/>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sz="2500" b="0" i="1" smtClean="0">
                          <a:latin typeface="Cambria Math" panose="02040503050406030204" pitchFamily="18" charset="0"/>
                        </a:rPr>
                        <m:t>𝑅</m:t>
                      </m:r>
                      <m:r>
                        <a:rPr lang="en-US" sz="2500" i="1" smtClean="0">
                          <a:latin typeface="Cambria Math" panose="02040503050406030204" pitchFamily="18" charset="0"/>
                        </a:rPr>
                        <m:t>=</m:t>
                      </m:r>
                      <m:f>
                        <m:fPr>
                          <m:ctrlPr>
                            <a:rPr lang="en-US" sz="2500" i="1" smtClean="0">
                              <a:latin typeface="Cambria Math" panose="02040503050406030204" pitchFamily="18" charset="0"/>
                            </a:rPr>
                          </m:ctrlPr>
                        </m:fPr>
                        <m:num>
                          <m:r>
                            <a:rPr lang="en-US" sz="2500" i="1">
                              <a:latin typeface="Cambria Math" panose="02040503050406030204" pitchFamily="18" charset="0"/>
                            </a:rPr>
                            <m:t>𝑇𝑃</m:t>
                          </m:r>
                        </m:num>
                        <m:den>
                          <m:r>
                            <a:rPr lang="en-US" sz="2500" i="1">
                              <a:latin typeface="Cambria Math" panose="02040503050406030204" pitchFamily="18" charset="0"/>
                            </a:rPr>
                            <m:t>𝑇𝑃</m:t>
                          </m:r>
                          <m:r>
                            <a:rPr lang="en-US" sz="2500" i="1">
                              <a:latin typeface="Cambria Math" panose="02040503050406030204" pitchFamily="18" charset="0"/>
                            </a:rPr>
                            <m:t>+</m:t>
                          </m:r>
                          <m:r>
                            <a:rPr lang="en-US" sz="2500" i="1">
                              <a:latin typeface="Cambria Math" panose="02040503050406030204" pitchFamily="18" charset="0"/>
                            </a:rPr>
                            <m:t>𝐹𝑁</m:t>
                          </m:r>
                        </m:den>
                      </m:f>
                    </m:oMath>
                  </m:oMathPara>
                </a14:m>
                <a:endParaRPr lang="en-US" sz="2500" dirty="0"/>
              </a:p>
            </p:txBody>
          </p:sp>
        </mc:Choice>
        <mc:Fallback xmlns="">
          <p:sp>
            <p:nvSpPr>
              <p:cNvPr id="7" name="TextBox 6">
                <a:extLst>
                  <a:ext uri="{FF2B5EF4-FFF2-40B4-BE49-F238E27FC236}">
                    <a16:creationId xmlns:a16="http://schemas.microsoft.com/office/drawing/2014/main" id="{DA96C8DF-BA17-5B08-5545-C6C20E1CF060}"/>
                  </a:ext>
                </a:extLst>
              </p:cNvPr>
              <p:cNvSpPr txBox="1">
                <a:spLocks noRot="1" noChangeAspect="1" noMove="1" noResize="1" noEditPoints="1" noAdjustHandles="1" noChangeArrowheads="1" noChangeShapeType="1" noTextEdit="1"/>
              </p:cNvSpPr>
              <p:nvPr/>
            </p:nvSpPr>
            <p:spPr>
              <a:xfrm>
                <a:off x="2050654" y="7048500"/>
                <a:ext cx="1918153" cy="726674"/>
              </a:xfrm>
              <a:prstGeom prst="rect">
                <a:avLst/>
              </a:prstGeom>
              <a:blipFill>
                <a:blip r:embed="rId3"/>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271176432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5E1737-F8BD-7602-2833-1B881E1BE069}"/>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4DFC2A04-39A3-3613-A86E-00D38EE74D45}"/>
              </a:ext>
            </a:extLst>
          </p:cNvPr>
          <p:cNvGrpSpPr/>
          <p:nvPr/>
        </p:nvGrpSpPr>
        <p:grpSpPr>
          <a:xfrm>
            <a:off x="10225" y="8141930"/>
            <a:ext cx="18277775" cy="2145070"/>
            <a:chOff x="0" y="0"/>
            <a:chExt cx="4813900" cy="564957"/>
          </a:xfrm>
        </p:grpSpPr>
        <p:sp>
          <p:nvSpPr>
            <p:cNvPr id="3" name="Freeform 3">
              <a:extLst>
                <a:ext uri="{FF2B5EF4-FFF2-40B4-BE49-F238E27FC236}">
                  <a16:creationId xmlns:a16="http://schemas.microsoft.com/office/drawing/2014/main" id="{4C3C315E-8A0A-0FF7-6D1C-7B153103F52A}"/>
                </a:ext>
              </a:extLst>
            </p:cNvPr>
            <p:cNvSpPr/>
            <p:nvPr/>
          </p:nvSpPr>
          <p:spPr>
            <a:xfrm>
              <a:off x="0" y="0"/>
              <a:ext cx="4813900" cy="564957"/>
            </a:xfrm>
            <a:custGeom>
              <a:avLst/>
              <a:gdLst/>
              <a:ahLst/>
              <a:cxnLst/>
              <a:rect l="l" t="t" r="r" b="b"/>
              <a:pathLst>
                <a:path w="4813900" h="564957">
                  <a:moveTo>
                    <a:pt x="0" y="0"/>
                  </a:moveTo>
                  <a:lnTo>
                    <a:pt x="4813900" y="0"/>
                  </a:lnTo>
                  <a:lnTo>
                    <a:pt x="4813900" y="564957"/>
                  </a:lnTo>
                  <a:lnTo>
                    <a:pt x="0" y="564957"/>
                  </a:lnTo>
                  <a:close/>
                </a:path>
              </a:pathLst>
            </a:custGeom>
            <a:gradFill rotWithShape="1">
              <a:gsLst>
                <a:gs pos="0">
                  <a:srgbClr val="65CED1">
                    <a:alpha val="100000"/>
                  </a:srgbClr>
                </a:gs>
                <a:gs pos="100000">
                  <a:srgbClr val="000000">
                    <a:alpha val="100000"/>
                  </a:srgbClr>
                </a:gs>
              </a:gsLst>
              <a:lin ang="2700000"/>
            </a:gradFill>
            <a:ln cap="sq">
              <a:noFill/>
              <a:prstDash val="solid"/>
              <a:miter/>
            </a:ln>
          </p:spPr>
        </p:sp>
        <p:sp>
          <p:nvSpPr>
            <p:cNvPr id="4" name="TextBox 4">
              <a:extLst>
                <a:ext uri="{FF2B5EF4-FFF2-40B4-BE49-F238E27FC236}">
                  <a16:creationId xmlns:a16="http://schemas.microsoft.com/office/drawing/2014/main" id="{4E6EABA6-4449-1148-3C6B-8B5889EE28D2}"/>
                </a:ext>
              </a:extLst>
            </p:cNvPr>
            <p:cNvSpPr txBox="1"/>
            <p:nvPr/>
          </p:nvSpPr>
          <p:spPr>
            <a:xfrm>
              <a:off x="0" y="-57150"/>
              <a:ext cx="4813900" cy="622107"/>
            </a:xfrm>
            <a:prstGeom prst="rect">
              <a:avLst/>
            </a:prstGeom>
          </p:spPr>
          <p:txBody>
            <a:bodyPr lIns="50800" tIns="50800" rIns="50800" bIns="50800" rtlCol="0" anchor="ctr"/>
            <a:lstStyle/>
            <a:p>
              <a:pPr marL="0" lvl="0" indent="0" algn="ctr">
                <a:lnSpc>
                  <a:spcPts val="3447"/>
                </a:lnSpc>
                <a:spcBef>
                  <a:spcPct val="0"/>
                </a:spcBef>
              </a:pPr>
              <a:endParaRPr/>
            </a:p>
          </p:txBody>
        </p:sp>
      </p:grpSp>
      <p:sp>
        <p:nvSpPr>
          <p:cNvPr id="10" name="TextBox 10">
            <a:extLst>
              <a:ext uri="{FF2B5EF4-FFF2-40B4-BE49-F238E27FC236}">
                <a16:creationId xmlns:a16="http://schemas.microsoft.com/office/drawing/2014/main" id="{3D8369B6-10A3-B18D-CCE6-8CD09ED7307D}"/>
              </a:ext>
            </a:extLst>
          </p:cNvPr>
          <p:cNvSpPr txBox="1"/>
          <p:nvPr/>
        </p:nvSpPr>
        <p:spPr>
          <a:xfrm>
            <a:off x="4757049" y="4152900"/>
            <a:ext cx="8773902" cy="3516797"/>
          </a:xfrm>
          <a:prstGeom prst="rect">
            <a:avLst/>
          </a:prstGeom>
        </p:spPr>
        <p:txBody>
          <a:bodyPr lIns="0" tIns="0" rIns="0" bIns="0" rtlCol="0" anchor="t">
            <a:spAutoFit/>
          </a:bodyPr>
          <a:lstStyle/>
          <a:p>
            <a:pPr algn="ctr">
              <a:lnSpc>
                <a:spcPct val="150000"/>
              </a:lnSpc>
            </a:pPr>
            <a:r>
              <a:rPr lang="en-US" sz="8000" dirty="0">
                <a:solidFill>
                  <a:srgbClr val="000000"/>
                </a:solidFill>
                <a:latin typeface="Archivo Black"/>
                <a:ea typeface="Archivo Black"/>
                <a:cs typeface="Archivo Black"/>
                <a:sym typeface="Archivo Black"/>
              </a:rPr>
              <a:t>Five-minute activity</a:t>
            </a:r>
          </a:p>
        </p:txBody>
      </p:sp>
      <p:pic>
        <p:nvPicPr>
          <p:cNvPr id="21" name="Picture 20">
            <a:extLst>
              <a:ext uri="{FF2B5EF4-FFF2-40B4-BE49-F238E27FC236}">
                <a16:creationId xmlns:a16="http://schemas.microsoft.com/office/drawing/2014/main" id="{B0E824CF-DEB9-89C0-5F1A-BAAD60A5C22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887700" y="123924"/>
            <a:ext cx="1866900" cy="2175116"/>
          </a:xfrm>
          <a:prstGeom prst="rect">
            <a:avLst/>
          </a:prstGeom>
        </p:spPr>
      </p:pic>
      <p:pic>
        <p:nvPicPr>
          <p:cNvPr id="23" name="Picture 22">
            <a:extLst>
              <a:ext uri="{FF2B5EF4-FFF2-40B4-BE49-F238E27FC236}">
                <a16:creationId xmlns:a16="http://schemas.microsoft.com/office/drawing/2014/main" id="{6911AE1B-1740-D4F7-440E-AC69CAC129D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4800" y="268548"/>
            <a:ext cx="3107994" cy="1885868"/>
          </a:xfrm>
          <a:prstGeom prst="rect">
            <a:avLst/>
          </a:prstGeom>
        </p:spPr>
      </p:pic>
    </p:spTree>
    <p:extLst>
      <p:ext uri="{BB962C8B-B14F-4D97-AF65-F5344CB8AC3E}">
        <p14:creationId xmlns:p14="http://schemas.microsoft.com/office/powerpoint/2010/main" val="397088860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B38ED0-6142-02B8-C502-6574E79A7E06}"/>
            </a:ext>
          </a:extLst>
        </p:cNvPr>
        <p:cNvGrpSpPr/>
        <p:nvPr/>
      </p:nvGrpSpPr>
      <p:grpSpPr>
        <a:xfrm>
          <a:off x="0" y="0"/>
          <a:ext cx="0" cy="0"/>
          <a:chOff x="0" y="0"/>
          <a:chExt cx="0" cy="0"/>
        </a:xfrm>
      </p:grpSpPr>
      <p:grpSp>
        <p:nvGrpSpPr>
          <p:cNvPr id="23" name="Group 23">
            <a:extLst>
              <a:ext uri="{FF2B5EF4-FFF2-40B4-BE49-F238E27FC236}">
                <a16:creationId xmlns:a16="http://schemas.microsoft.com/office/drawing/2014/main" id="{6DAEAB1E-2629-C221-1F64-EDC4A56292A5}"/>
              </a:ext>
            </a:extLst>
          </p:cNvPr>
          <p:cNvGrpSpPr/>
          <p:nvPr/>
        </p:nvGrpSpPr>
        <p:grpSpPr>
          <a:xfrm>
            <a:off x="17282337" y="0"/>
            <a:ext cx="1028700" cy="10287000"/>
            <a:chOff x="0" y="0"/>
            <a:chExt cx="270933" cy="2709333"/>
          </a:xfrm>
        </p:grpSpPr>
        <p:sp>
          <p:nvSpPr>
            <p:cNvPr id="24" name="Freeform 24">
              <a:extLst>
                <a:ext uri="{FF2B5EF4-FFF2-40B4-BE49-F238E27FC236}">
                  <a16:creationId xmlns:a16="http://schemas.microsoft.com/office/drawing/2014/main" id="{B49BFF84-C9BF-F51A-1230-81249CDB131B}"/>
                </a:ext>
              </a:extLst>
            </p:cNvPr>
            <p:cNvSpPr/>
            <p:nvPr/>
          </p:nvSpPr>
          <p:spPr>
            <a:xfrm>
              <a:off x="0" y="0"/>
              <a:ext cx="270933" cy="2709333"/>
            </a:xfrm>
            <a:custGeom>
              <a:avLst/>
              <a:gdLst/>
              <a:ahLst/>
              <a:cxnLst/>
              <a:rect l="l" t="t" r="r" b="b"/>
              <a:pathLst>
                <a:path w="270933" h="2709333">
                  <a:moveTo>
                    <a:pt x="0" y="0"/>
                  </a:moveTo>
                  <a:lnTo>
                    <a:pt x="270933" y="0"/>
                  </a:lnTo>
                  <a:lnTo>
                    <a:pt x="270933" y="2709333"/>
                  </a:lnTo>
                  <a:lnTo>
                    <a:pt x="0" y="2709333"/>
                  </a:lnTo>
                  <a:close/>
                </a:path>
              </a:pathLst>
            </a:custGeom>
            <a:gradFill rotWithShape="1">
              <a:gsLst>
                <a:gs pos="0">
                  <a:srgbClr val="65CED1">
                    <a:alpha val="100000"/>
                  </a:srgbClr>
                </a:gs>
                <a:gs pos="100000">
                  <a:srgbClr val="000000">
                    <a:alpha val="100000"/>
                  </a:srgbClr>
                </a:gs>
              </a:gsLst>
              <a:lin ang="2700000"/>
            </a:gradFill>
            <a:ln cap="sq">
              <a:noFill/>
              <a:prstDash val="solid"/>
              <a:miter/>
            </a:ln>
          </p:spPr>
        </p:sp>
        <p:sp>
          <p:nvSpPr>
            <p:cNvPr id="25" name="TextBox 25">
              <a:extLst>
                <a:ext uri="{FF2B5EF4-FFF2-40B4-BE49-F238E27FC236}">
                  <a16:creationId xmlns:a16="http://schemas.microsoft.com/office/drawing/2014/main" id="{BD4CF0C2-F569-6CBC-BCE5-26765EDE82F4}"/>
                </a:ext>
              </a:extLst>
            </p:cNvPr>
            <p:cNvSpPr txBox="1"/>
            <p:nvPr/>
          </p:nvSpPr>
          <p:spPr>
            <a:xfrm>
              <a:off x="0" y="-57150"/>
              <a:ext cx="270933" cy="2766483"/>
            </a:xfrm>
            <a:prstGeom prst="rect">
              <a:avLst/>
            </a:prstGeom>
          </p:spPr>
          <p:txBody>
            <a:bodyPr lIns="50800" tIns="50800" rIns="50800" bIns="50800" rtlCol="0" anchor="ctr"/>
            <a:lstStyle/>
            <a:p>
              <a:pPr marL="0" lvl="0" indent="0" algn="ctr">
                <a:lnSpc>
                  <a:spcPts val="3447"/>
                </a:lnSpc>
                <a:spcBef>
                  <a:spcPct val="0"/>
                </a:spcBef>
              </a:pPr>
              <a:endParaRPr/>
            </a:p>
          </p:txBody>
        </p:sp>
      </p:grpSp>
      <p:sp>
        <p:nvSpPr>
          <p:cNvPr id="26" name="TextBox 8">
            <a:extLst>
              <a:ext uri="{FF2B5EF4-FFF2-40B4-BE49-F238E27FC236}">
                <a16:creationId xmlns:a16="http://schemas.microsoft.com/office/drawing/2014/main" id="{D27A5C0D-D31C-6697-3784-F7055803FCAC}"/>
              </a:ext>
            </a:extLst>
          </p:cNvPr>
          <p:cNvSpPr txBox="1"/>
          <p:nvPr/>
        </p:nvSpPr>
        <p:spPr>
          <a:xfrm>
            <a:off x="304800" y="282797"/>
            <a:ext cx="11472756" cy="807337"/>
          </a:xfrm>
          <a:prstGeom prst="rect">
            <a:avLst/>
          </a:prstGeom>
        </p:spPr>
        <p:txBody>
          <a:bodyPr wrap="square" lIns="0" tIns="0" rIns="0" bIns="0" rtlCol="0" anchor="t">
            <a:spAutoFit/>
          </a:bodyPr>
          <a:lstStyle/>
          <a:p>
            <a:pPr algn="l">
              <a:lnSpc>
                <a:spcPts val="5776"/>
              </a:lnSpc>
            </a:pPr>
            <a:r>
              <a:rPr lang="en-US" sz="7000" dirty="0">
                <a:solidFill>
                  <a:srgbClr val="000000"/>
                </a:solidFill>
                <a:latin typeface="Archivo Black"/>
                <a:ea typeface="Archivo Black"/>
                <a:cs typeface="Archivo Black"/>
                <a:sym typeface="Archivo Black"/>
              </a:rPr>
              <a:t>04: Optimization</a:t>
            </a:r>
          </a:p>
        </p:txBody>
      </p:sp>
      <p:sp>
        <p:nvSpPr>
          <p:cNvPr id="27" name="TextBox 11">
            <a:extLst>
              <a:ext uri="{FF2B5EF4-FFF2-40B4-BE49-F238E27FC236}">
                <a16:creationId xmlns:a16="http://schemas.microsoft.com/office/drawing/2014/main" id="{B567EE89-97EF-91BF-9722-209E329DC1A1}"/>
              </a:ext>
            </a:extLst>
          </p:cNvPr>
          <p:cNvSpPr txBox="1"/>
          <p:nvPr/>
        </p:nvSpPr>
        <p:spPr>
          <a:xfrm>
            <a:off x="1733206" y="1333500"/>
            <a:ext cx="14988709" cy="1190647"/>
          </a:xfrm>
          <a:prstGeom prst="rect">
            <a:avLst/>
          </a:prstGeom>
        </p:spPr>
        <p:txBody>
          <a:bodyPr wrap="square" lIns="0" tIns="0" rIns="0" bIns="0" rtlCol="0" anchor="t">
            <a:spAutoFit/>
          </a:bodyPr>
          <a:lstStyle/>
          <a:p>
            <a:pPr marL="342900" lvl="0" indent="-342900" algn="l">
              <a:lnSpc>
                <a:spcPts val="2259"/>
              </a:lnSpc>
              <a:spcBef>
                <a:spcPct val="0"/>
              </a:spcBef>
              <a:buFont typeface="Arial" panose="020B0604020202020204" pitchFamily="34" charset="0"/>
              <a:buChar char="•"/>
            </a:pPr>
            <a:r>
              <a:rPr lang="en-US" sz="2200" spc="-8" dirty="0">
                <a:solidFill>
                  <a:srgbClr val="343434"/>
                </a:solidFill>
                <a:latin typeface="HK Grotesk"/>
                <a:ea typeface="HK Grotesk"/>
                <a:cs typeface="HK Grotesk"/>
                <a:sym typeface="HK Grotesk"/>
              </a:rPr>
              <a:t>The process of finding the best model parameters that minimize prediction errors and improve model performance. This is achieved by iteratively adjusting the model's parameters using an optimization algorithm, such as Gradient Descent, to minimize a predefined loss function. </a:t>
            </a:r>
          </a:p>
          <a:p>
            <a:pPr marL="342900" lvl="0" indent="-342900" algn="l">
              <a:lnSpc>
                <a:spcPts val="2259"/>
              </a:lnSpc>
              <a:spcBef>
                <a:spcPct val="0"/>
              </a:spcBef>
              <a:buFont typeface="Arial" panose="020B0604020202020204" pitchFamily="34" charset="0"/>
              <a:buChar char="•"/>
            </a:pPr>
            <a:r>
              <a:rPr lang="en-US" sz="2200" spc="-8" dirty="0">
                <a:solidFill>
                  <a:srgbClr val="343434"/>
                </a:solidFill>
                <a:latin typeface="HK Grotesk"/>
                <a:ea typeface="HK Grotesk"/>
                <a:cs typeface="HK Grotesk"/>
                <a:sym typeface="HK Grotesk"/>
              </a:rPr>
              <a:t>The optimization challenge is to find the optimal configuration of our models' parameters that minimizes loss.</a:t>
            </a:r>
          </a:p>
        </p:txBody>
      </p:sp>
      <p:pic>
        <p:nvPicPr>
          <p:cNvPr id="29" name="Picture 28">
            <a:extLst>
              <a:ext uri="{FF2B5EF4-FFF2-40B4-BE49-F238E27FC236}">
                <a16:creationId xmlns:a16="http://schemas.microsoft.com/office/drawing/2014/main" id="{50CB7C42-5387-98BC-B839-3ACFCB3C4C63}"/>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6773786" y="2842505"/>
            <a:ext cx="4351414" cy="2021926"/>
          </a:xfrm>
          <a:prstGeom prst="rect">
            <a:avLst/>
          </a:prstGeom>
        </p:spPr>
      </p:pic>
      <p:sp>
        <p:nvSpPr>
          <p:cNvPr id="30" name="TextBox 11">
            <a:extLst>
              <a:ext uri="{FF2B5EF4-FFF2-40B4-BE49-F238E27FC236}">
                <a16:creationId xmlns:a16="http://schemas.microsoft.com/office/drawing/2014/main" id="{DB38E715-56DD-CA94-E802-FCF22C63485C}"/>
              </a:ext>
            </a:extLst>
          </p:cNvPr>
          <p:cNvSpPr txBox="1"/>
          <p:nvPr/>
        </p:nvSpPr>
        <p:spPr>
          <a:xfrm>
            <a:off x="2001898" y="5841934"/>
            <a:ext cx="14988709" cy="600742"/>
          </a:xfrm>
          <a:prstGeom prst="rect">
            <a:avLst/>
          </a:prstGeom>
        </p:spPr>
        <p:txBody>
          <a:bodyPr wrap="square" lIns="0" tIns="0" rIns="0" bIns="0" rtlCol="0" anchor="t">
            <a:spAutoFit/>
          </a:bodyPr>
          <a:lstStyle/>
          <a:p>
            <a:pPr marL="342900" lvl="0" indent="-342900" algn="l">
              <a:lnSpc>
                <a:spcPts val="2259"/>
              </a:lnSpc>
              <a:spcBef>
                <a:spcPct val="0"/>
              </a:spcBef>
              <a:buFont typeface="Arial" panose="020B0604020202020204" pitchFamily="34" charset="0"/>
              <a:buChar char="•"/>
            </a:pPr>
            <a:r>
              <a:rPr lang="en-US" sz="2200" spc="-8" dirty="0">
                <a:solidFill>
                  <a:srgbClr val="343434"/>
                </a:solidFill>
                <a:latin typeface="HK Grotesk"/>
                <a:ea typeface="HK Grotesk"/>
                <a:cs typeface="HK Grotesk"/>
                <a:sym typeface="HK Grotesk"/>
              </a:rPr>
              <a:t>Hyperparameters are settings chosen before training that control how a machine learning model learns and behaves. They influence factors such as model complexity, convergence speed, and generalization performance.</a:t>
            </a:r>
          </a:p>
        </p:txBody>
      </p:sp>
      <p:grpSp>
        <p:nvGrpSpPr>
          <p:cNvPr id="31" name="Group 2">
            <a:extLst>
              <a:ext uri="{FF2B5EF4-FFF2-40B4-BE49-F238E27FC236}">
                <a16:creationId xmlns:a16="http://schemas.microsoft.com/office/drawing/2014/main" id="{9107B4E4-8685-B1F6-03ED-E94202D90172}"/>
              </a:ext>
            </a:extLst>
          </p:cNvPr>
          <p:cNvGrpSpPr/>
          <p:nvPr/>
        </p:nvGrpSpPr>
        <p:grpSpPr>
          <a:xfrm>
            <a:off x="1993038" y="5029200"/>
            <a:ext cx="4144430" cy="812734"/>
            <a:chOff x="0" y="0"/>
            <a:chExt cx="1091610" cy="238254"/>
          </a:xfrm>
        </p:grpSpPr>
        <p:sp>
          <p:nvSpPr>
            <p:cNvPr id="32" name="Freeform 3">
              <a:extLst>
                <a:ext uri="{FF2B5EF4-FFF2-40B4-BE49-F238E27FC236}">
                  <a16:creationId xmlns:a16="http://schemas.microsoft.com/office/drawing/2014/main" id="{53D3C57E-BEAF-324D-0C20-A0B17959F00B}"/>
                </a:ext>
              </a:extLst>
            </p:cNvPr>
            <p:cNvSpPr/>
            <p:nvPr/>
          </p:nvSpPr>
          <p:spPr>
            <a:xfrm>
              <a:off x="0" y="0"/>
              <a:ext cx="1091610" cy="238254"/>
            </a:xfrm>
            <a:custGeom>
              <a:avLst/>
              <a:gdLst/>
              <a:ahLst/>
              <a:cxnLst/>
              <a:rect l="l" t="t" r="r" b="b"/>
              <a:pathLst>
                <a:path w="1091610" h="238254">
                  <a:moveTo>
                    <a:pt x="21664" y="0"/>
                  </a:moveTo>
                  <a:lnTo>
                    <a:pt x="1069945" y="0"/>
                  </a:lnTo>
                  <a:cubicBezTo>
                    <a:pt x="1081910" y="0"/>
                    <a:pt x="1091610" y="9699"/>
                    <a:pt x="1091610" y="21664"/>
                  </a:cubicBezTo>
                  <a:lnTo>
                    <a:pt x="1091610" y="216590"/>
                  </a:lnTo>
                  <a:cubicBezTo>
                    <a:pt x="1091610" y="228555"/>
                    <a:pt x="1081910" y="238254"/>
                    <a:pt x="1069945" y="238254"/>
                  </a:cubicBezTo>
                  <a:lnTo>
                    <a:pt x="21664" y="238254"/>
                  </a:lnTo>
                  <a:cubicBezTo>
                    <a:pt x="9699" y="238254"/>
                    <a:pt x="0" y="228555"/>
                    <a:pt x="0" y="216590"/>
                  </a:cubicBezTo>
                  <a:lnTo>
                    <a:pt x="0" y="21664"/>
                  </a:lnTo>
                  <a:cubicBezTo>
                    <a:pt x="0" y="9699"/>
                    <a:pt x="9699" y="0"/>
                    <a:pt x="21664" y="0"/>
                  </a:cubicBezTo>
                  <a:close/>
                </a:path>
              </a:pathLst>
            </a:custGeom>
            <a:gradFill rotWithShape="1">
              <a:gsLst>
                <a:gs pos="0">
                  <a:srgbClr val="65CED1">
                    <a:alpha val="100000"/>
                  </a:srgbClr>
                </a:gs>
                <a:gs pos="100000">
                  <a:srgbClr val="1F4E4F">
                    <a:alpha val="100000"/>
                  </a:srgbClr>
                </a:gs>
              </a:gsLst>
              <a:lin ang="2700000"/>
            </a:gradFill>
            <a:ln cap="sq">
              <a:noFill/>
              <a:prstDash val="solid"/>
              <a:miter/>
            </a:ln>
          </p:spPr>
        </p:sp>
        <p:sp>
          <p:nvSpPr>
            <p:cNvPr id="33" name="TextBox 4">
              <a:extLst>
                <a:ext uri="{FF2B5EF4-FFF2-40B4-BE49-F238E27FC236}">
                  <a16:creationId xmlns:a16="http://schemas.microsoft.com/office/drawing/2014/main" id="{CC85D62F-7277-F434-AF4D-5670AA441648}"/>
                </a:ext>
              </a:extLst>
            </p:cNvPr>
            <p:cNvSpPr txBox="1"/>
            <p:nvPr/>
          </p:nvSpPr>
          <p:spPr>
            <a:xfrm>
              <a:off x="0" y="-57150"/>
              <a:ext cx="1091610" cy="295404"/>
            </a:xfrm>
            <a:prstGeom prst="rect">
              <a:avLst/>
            </a:prstGeom>
          </p:spPr>
          <p:txBody>
            <a:bodyPr lIns="50800" tIns="50800" rIns="50800" bIns="50800" rtlCol="0" anchor="ctr"/>
            <a:lstStyle/>
            <a:p>
              <a:pPr marL="0" lvl="0" indent="0" algn="ctr">
                <a:lnSpc>
                  <a:spcPts val="3447"/>
                </a:lnSpc>
                <a:spcBef>
                  <a:spcPct val="0"/>
                </a:spcBef>
              </a:pPr>
              <a:endParaRPr/>
            </a:p>
          </p:txBody>
        </p:sp>
      </p:grpSp>
      <p:sp>
        <p:nvSpPr>
          <p:cNvPr id="34" name="TextBox 9">
            <a:extLst>
              <a:ext uri="{FF2B5EF4-FFF2-40B4-BE49-F238E27FC236}">
                <a16:creationId xmlns:a16="http://schemas.microsoft.com/office/drawing/2014/main" id="{C7B368D7-4E9C-7D5B-6603-F2E168CEF1D8}"/>
              </a:ext>
            </a:extLst>
          </p:cNvPr>
          <p:cNvSpPr txBox="1"/>
          <p:nvPr/>
        </p:nvSpPr>
        <p:spPr>
          <a:xfrm>
            <a:off x="2438400" y="5312611"/>
            <a:ext cx="3124200" cy="300723"/>
          </a:xfrm>
          <a:prstGeom prst="rect">
            <a:avLst/>
          </a:prstGeom>
        </p:spPr>
        <p:txBody>
          <a:bodyPr wrap="square" lIns="0" tIns="0" rIns="0" bIns="0" rtlCol="0" anchor="t">
            <a:spAutoFit/>
          </a:bodyPr>
          <a:lstStyle/>
          <a:p>
            <a:pPr algn="l">
              <a:lnSpc>
                <a:spcPts val="2158"/>
              </a:lnSpc>
            </a:pPr>
            <a:r>
              <a:rPr lang="en-US" sz="2500" dirty="0">
                <a:solidFill>
                  <a:srgbClr val="FFFFFF"/>
                </a:solidFill>
                <a:latin typeface="Archivo Black"/>
                <a:ea typeface="Archivo Black"/>
                <a:cs typeface="Archivo Black"/>
                <a:sym typeface="Archivo Black"/>
              </a:rPr>
              <a:t>Hyperparameters</a:t>
            </a:r>
          </a:p>
        </p:txBody>
      </p:sp>
      <p:sp>
        <p:nvSpPr>
          <p:cNvPr id="35" name="TextBox 11">
            <a:extLst>
              <a:ext uri="{FF2B5EF4-FFF2-40B4-BE49-F238E27FC236}">
                <a16:creationId xmlns:a16="http://schemas.microsoft.com/office/drawing/2014/main" id="{D25B8519-EDD9-62F6-9ADA-8626BD4DA0D9}"/>
              </a:ext>
            </a:extLst>
          </p:cNvPr>
          <p:cNvSpPr txBox="1"/>
          <p:nvPr/>
        </p:nvSpPr>
        <p:spPr>
          <a:xfrm>
            <a:off x="1990060" y="7781258"/>
            <a:ext cx="14988709" cy="1485600"/>
          </a:xfrm>
          <a:prstGeom prst="rect">
            <a:avLst/>
          </a:prstGeom>
        </p:spPr>
        <p:txBody>
          <a:bodyPr wrap="square" lIns="0" tIns="0" rIns="0" bIns="0" rtlCol="0" anchor="t">
            <a:spAutoFit/>
          </a:bodyPr>
          <a:lstStyle/>
          <a:p>
            <a:pPr marL="342900" lvl="0" indent="-342900" algn="l">
              <a:lnSpc>
                <a:spcPts val="2259"/>
              </a:lnSpc>
              <a:spcBef>
                <a:spcPct val="0"/>
              </a:spcBef>
              <a:buFont typeface="Arial" panose="020B0604020202020204" pitchFamily="34" charset="0"/>
              <a:buChar char="•"/>
            </a:pPr>
            <a:r>
              <a:rPr lang="en-US" sz="2200" spc="-8" dirty="0">
                <a:solidFill>
                  <a:srgbClr val="343434"/>
                </a:solidFill>
                <a:latin typeface="HK Grotesk"/>
                <a:ea typeface="HK Grotesk"/>
                <a:cs typeface="HK Grotesk"/>
                <a:sym typeface="HK Grotesk"/>
              </a:rPr>
              <a:t>A machine learning model learns by minimizing a loss function, also called a cost function. The loss function quantifies how far the model's predictions are from the true values.</a:t>
            </a:r>
          </a:p>
          <a:p>
            <a:pPr marL="342900" lvl="0" indent="-342900" algn="l">
              <a:lnSpc>
                <a:spcPts val="2259"/>
              </a:lnSpc>
              <a:spcBef>
                <a:spcPct val="0"/>
              </a:spcBef>
              <a:buFont typeface="Arial" panose="020B0604020202020204" pitchFamily="34" charset="0"/>
              <a:buChar char="•"/>
            </a:pPr>
            <a:r>
              <a:rPr lang="en-US" sz="2200" spc="-8" dirty="0">
                <a:solidFill>
                  <a:srgbClr val="343434"/>
                </a:solidFill>
                <a:latin typeface="HK Grotesk"/>
                <a:ea typeface="HK Grotesk"/>
                <a:cs typeface="HK Grotesk"/>
                <a:sym typeface="HK Grotesk"/>
              </a:rPr>
              <a:t>The loss function defines the objective that the learning algorithm seeks to optimize. During training, Gradient Descent computes the gradient of the loss function with respect to the model parameters and updates the parameters in the direction that reduces the loss.</a:t>
            </a:r>
          </a:p>
        </p:txBody>
      </p:sp>
      <p:grpSp>
        <p:nvGrpSpPr>
          <p:cNvPr id="36" name="Group 2">
            <a:extLst>
              <a:ext uri="{FF2B5EF4-FFF2-40B4-BE49-F238E27FC236}">
                <a16:creationId xmlns:a16="http://schemas.microsoft.com/office/drawing/2014/main" id="{0D6D10F6-4249-776C-6B46-382EDE9BBF1D}"/>
              </a:ext>
            </a:extLst>
          </p:cNvPr>
          <p:cNvGrpSpPr/>
          <p:nvPr/>
        </p:nvGrpSpPr>
        <p:grpSpPr>
          <a:xfrm>
            <a:off x="1981200" y="6816124"/>
            <a:ext cx="4144430" cy="812734"/>
            <a:chOff x="0" y="0"/>
            <a:chExt cx="1091610" cy="238254"/>
          </a:xfrm>
        </p:grpSpPr>
        <p:sp>
          <p:nvSpPr>
            <p:cNvPr id="37" name="Freeform 3">
              <a:extLst>
                <a:ext uri="{FF2B5EF4-FFF2-40B4-BE49-F238E27FC236}">
                  <a16:creationId xmlns:a16="http://schemas.microsoft.com/office/drawing/2014/main" id="{6B8BDD69-59EB-68C6-3374-5FC784464627}"/>
                </a:ext>
              </a:extLst>
            </p:cNvPr>
            <p:cNvSpPr/>
            <p:nvPr/>
          </p:nvSpPr>
          <p:spPr>
            <a:xfrm>
              <a:off x="0" y="0"/>
              <a:ext cx="1091610" cy="238254"/>
            </a:xfrm>
            <a:custGeom>
              <a:avLst/>
              <a:gdLst/>
              <a:ahLst/>
              <a:cxnLst/>
              <a:rect l="l" t="t" r="r" b="b"/>
              <a:pathLst>
                <a:path w="1091610" h="238254">
                  <a:moveTo>
                    <a:pt x="21664" y="0"/>
                  </a:moveTo>
                  <a:lnTo>
                    <a:pt x="1069945" y="0"/>
                  </a:lnTo>
                  <a:cubicBezTo>
                    <a:pt x="1081910" y="0"/>
                    <a:pt x="1091610" y="9699"/>
                    <a:pt x="1091610" y="21664"/>
                  </a:cubicBezTo>
                  <a:lnTo>
                    <a:pt x="1091610" y="216590"/>
                  </a:lnTo>
                  <a:cubicBezTo>
                    <a:pt x="1091610" y="228555"/>
                    <a:pt x="1081910" y="238254"/>
                    <a:pt x="1069945" y="238254"/>
                  </a:cubicBezTo>
                  <a:lnTo>
                    <a:pt x="21664" y="238254"/>
                  </a:lnTo>
                  <a:cubicBezTo>
                    <a:pt x="9699" y="238254"/>
                    <a:pt x="0" y="228555"/>
                    <a:pt x="0" y="216590"/>
                  </a:cubicBezTo>
                  <a:lnTo>
                    <a:pt x="0" y="21664"/>
                  </a:lnTo>
                  <a:cubicBezTo>
                    <a:pt x="0" y="9699"/>
                    <a:pt x="9699" y="0"/>
                    <a:pt x="21664" y="0"/>
                  </a:cubicBezTo>
                  <a:close/>
                </a:path>
              </a:pathLst>
            </a:custGeom>
            <a:gradFill rotWithShape="1">
              <a:gsLst>
                <a:gs pos="0">
                  <a:srgbClr val="65CED1">
                    <a:alpha val="100000"/>
                  </a:srgbClr>
                </a:gs>
                <a:gs pos="100000">
                  <a:srgbClr val="1F4E4F">
                    <a:alpha val="100000"/>
                  </a:srgbClr>
                </a:gs>
              </a:gsLst>
              <a:lin ang="2700000"/>
            </a:gradFill>
            <a:ln cap="sq">
              <a:noFill/>
              <a:prstDash val="solid"/>
              <a:miter/>
            </a:ln>
          </p:spPr>
        </p:sp>
        <p:sp>
          <p:nvSpPr>
            <p:cNvPr id="38" name="TextBox 4">
              <a:extLst>
                <a:ext uri="{FF2B5EF4-FFF2-40B4-BE49-F238E27FC236}">
                  <a16:creationId xmlns:a16="http://schemas.microsoft.com/office/drawing/2014/main" id="{5F963BE9-63D2-AA03-A511-92879FC1A06A}"/>
                </a:ext>
              </a:extLst>
            </p:cNvPr>
            <p:cNvSpPr txBox="1"/>
            <p:nvPr/>
          </p:nvSpPr>
          <p:spPr>
            <a:xfrm>
              <a:off x="0" y="-57150"/>
              <a:ext cx="1091610" cy="295404"/>
            </a:xfrm>
            <a:prstGeom prst="rect">
              <a:avLst/>
            </a:prstGeom>
          </p:spPr>
          <p:txBody>
            <a:bodyPr lIns="50800" tIns="50800" rIns="50800" bIns="50800" rtlCol="0" anchor="ctr"/>
            <a:lstStyle/>
            <a:p>
              <a:pPr marL="0" lvl="0" indent="0" algn="ctr">
                <a:lnSpc>
                  <a:spcPts val="3447"/>
                </a:lnSpc>
                <a:spcBef>
                  <a:spcPct val="0"/>
                </a:spcBef>
              </a:pPr>
              <a:endParaRPr/>
            </a:p>
          </p:txBody>
        </p:sp>
      </p:grpSp>
      <p:sp>
        <p:nvSpPr>
          <p:cNvPr id="39" name="TextBox 9">
            <a:extLst>
              <a:ext uri="{FF2B5EF4-FFF2-40B4-BE49-F238E27FC236}">
                <a16:creationId xmlns:a16="http://schemas.microsoft.com/office/drawing/2014/main" id="{E49C34D2-7EBE-99CA-9775-EA0CFF35A8A6}"/>
              </a:ext>
            </a:extLst>
          </p:cNvPr>
          <p:cNvSpPr txBox="1"/>
          <p:nvPr/>
        </p:nvSpPr>
        <p:spPr>
          <a:xfrm>
            <a:off x="2426562" y="7028116"/>
            <a:ext cx="3440838" cy="300723"/>
          </a:xfrm>
          <a:prstGeom prst="rect">
            <a:avLst/>
          </a:prstGeom>
        </p:spPr>
        <p:txBody>
          <a:bodyPr wrap="square" lIns="0" tIns="0" rIns="0" bIns="0" rtlCol="0" anchor="t">
            <a:spAutoFit/>
          </a:bodyPr>
          <a:lstStyle/>
          <a:p>
            <a:pPr algn="l">
              <a:lnSpc>
                <a:spcPts val="2158"/>
              </a:lnSpc>
            </a:pPr>
            <a:r>
              <a:rPr lang="en-US" sz="2500" dirty="0">
                <a:solidFill>
                  <a:srgbClr val="FFFFFF"/>
                </a:solidFill>
                <a:latin typeface="Archivo Black"/>
                <a:ea typeface="Archivo Black"/>
                <a:cs typeface="Archivo Black"/>
                <a:sym typeface="Archivo Black"/>
              </a:rPr>
              <a:t>Loss/Cost Function</a:t>
            </a:r>
          </a:p>
        </p:txBody>
      </p:sp>
      <mc:AlternateContent xmlns:mc="http://schemas.openxmlformats.org/markup-compatibility/2006" xmlns:a14="http://schemas.microsoft.com/office/drawing/2010/main">
        <mc:Choice Requires="a14">
          <p:sp>
            <p:nvSpPr>
              <p:cNvPr id="40" name="TextBox 39">
                <a:extLst>
                  <a:ext uri="{FF2B5EF4-FFF2-40B4-BE49-F238E27FC236}">
                    <a16:creationId xmlns:a16="http://schemas.microsoft.com/office/drawing/2014/main" id="{6EB24BC8-52C9-03FB-E17A-566AD47D9A69}"/>
                  </a:ext>
                </a:extLst>
              </p:cNvPr>
              <p:cNvSpPr txBox="1"/>
              <p:nvPr/>
            </p:nvSpPr>
            <p:spPr>
              <a:xfrm>
                <a:off x="8690682" y="9226897"/>
                <a:ext cx="1073755" cy="384721"/>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sz="2500" b="0" i="1" smtClean="0">
                          <a:latin typeface="Cambria Math" panose="02040503050406030204" pitchFamily="18" charset="0"/>
                        </a:rPr>
                        <m:t>𝐿</m:t>
                      </m:r>
                      <m:r>
                        <a:rPr lang="en-US" sz="2500" b="0" i="1" smtClean="0">
                          <a:latin typeface="Cambria Math" panose="02040503050406030204" pitchFamily="18" charset="0"/>
                        </a:rPr>
                        <m:t>(</m:t>
                      </m:r>
                      <m:r>
                        <a:rPr lang="en-US" sz="2500" b="0" i="1" smtClean="0">
                          <a:latin typeface="Cambria Math" panose="02040503050406030204" pitchFamily="18" charset="0"/>
                        </a:rPr>
                        <m:t>𝑦</m:t>
                      </m:r>
                      <m:r>
                        <a:rPr lang="en-US" sz="2500" b="0" i="1" smtClean="0">
                          <a:latin typeface="Cambria Math" panose="02040503050406030204" pitchFamily="18" charset="0"/>
                        </a:rPr>
                        <m:t>,</m:t>
                      </m:r>
                      <m:r>
                        <a:rPr lang="en-US" sz="2500" b="0" i="1" smtClean="0">
                          <a:latin typeface="Cambria Math" panose="02040503050406030204" pitchFamily="18" charset="0"/>
                        </a:rPr>
                        <m:t>𝑦</m:t>
                      </m:r>
                      <m:r>
                        <a:rPr lang="en-US" sz="2500" b="0" i="1" smtClean="0">
                          <a:latin typeface="Cambria Math" panose="02040503050406030204" pitchFamily="18" charset="0"/>
                        </a:rPr>
                        <m:t>′)</m:t>
                      </m:r>
                    </m:oMath>
                  </m:oMathPara>
                </a14:m>
                <a:endParaRPr lang="en-US" sz="2500" dirty="0"/>
              </a:p>
            </p:txBody>
          </p:sp>
        </mc:Choice>
        <mc:Fallback xmlns="">
          <p:sp>
            <p:nvSpPr>
              <p:cNvPr id="40" name="TextBox 39">
                <a:extLst>
                  <a:ext uri="{FF2B5EF4-FFF2-40B4-BE49-F238E27FC236}">
                    <a16:creationId xmlns:a16="http://schemas.microsoft.com/office/drawing/2014/main" id="{6EB24BC8-52C9-03FB-E17A-566AD47D9A69}"/>
                  </a:ext>
                </a:extLst>
              </p:cNvPr>
              <p:cNvSpPr txBox="1">
                <a:spLocks noRot="1" noChangeAspect="1" noMove="1" noResize="1" noEditPoints="1" noAdjustHandles="1" noChangeArrowheads="1" noChangeShapeType="1" noTextEdit="1"/>
              </p:cNvSpPr>
              <p:nvPr/>
            </p:nvSpPr>
            <p:spPr>
              <a:xfrm>
                <a:off x="8690682" y="9226897"/>
                <a:ext cx="1073755" cy="384721"/>
              </a:xfrm>
              <a:prstGeom prst="rect">
                <a:avLst/>
              </a:prstGeom>
              <a:blipFill>
                <a:blip r:embed="rId3"/>
                <a:stretch>
                  <a:fillRect l="-6250" t="-1587" r="-10227" b="-33333"/>
                </a:stretch>
              </a:blipFill>
            </p:spPr>
            <p:txBody>
              <a:bodyPr/>
              <a:lstStyle/>
              <a:p>
                <a:r>
                  <a:rPr lang="en-US">
                    <a:noFill/>
                  </a:rPr>
                  <a:t> </a:t>
                </a:r>
              </a:p>
            </p:txBody>
          </p:sp>
        </mc:Fallback>
      </mc:AlternateContent>
    </p:spTree>
    <p:extLst>
      <p:ext uri="{BB962C8B-B14F-4D97-AF65-F5344CB8AC3E}">
        <p14:creationId xmlns:p14="http://schemas.microsoft.com/office/powerpoint/2010/main" val="394178730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3">
            <a:extLst>
              <a:ext uri="{FF2B5EF4-FFF2-40B4-BE49-F238E27FC236}">
                <a16:creationId xmlns:a16="http://schemas.microsoft.com/office/drawing/2014/main" id="{5AE883C7-6E62-E358-D0EF-1876F824CA24}"/>
              </a:ext>
            </a:extLst>
          </p:cNvPr>
          <p:cNvGrpSpPr/>
          <p:nvPr/>
        </p:nvGrpSpPr>
        <p:grpSpPr>
          <a:xfrm>
            <a:off x="0" y="0"/>
            <a:ext cx="1028700" cy="10287000"/>
            <a:chOff x="0" y="0"/>
            <a:chExt cx="270933" cy="2709333"/>
          </a:xfrm>
        </p:grpSpPr>
        <p:sp>
          <p:nvSpPr>
            <p:cNvPr id="3" name="Freeform 24">
              <a:extLst>
                <a:ext uri="{FF2B5EF4-FFF2-40B4-BE49-F238E27FC236}">
                  <a16:creationId xmlns:a16="http://schemas.microsoft.com/office/drawing/2014/main" id="{17E61ABC-9640-D071-94EC-8330CA3184F2}"/>
                </a:ext>
              </a:extLst>
            </p:cNvPr>
            <p:cNvSpPr/>
            <p:nvPr/>
          </p:nvSpPr>
          <p:spPr>
            <a:xfrm>
              <a:off x="0" y="0"/>
              <a:ext cx="270933" cy="2709333"/>
            </a:xfrm>
            <a:custGeom>
              <a:avLst/>
              <a:gdLst/>
              <a:ahLst/>
              <a:cxnLst/>
              <a:rect l="l" t="t" r="r" b="b"/>
              <a:pathLst>
                <a:path w="270933" h="2709333">
                  <a:moveTo>
                    <a:pt x="0" y="0"/>
                  </a:moveTo>
                  <a:lnTo>
                    <a:pt x="270933" y="0"/>
                  </a:lnTo>
                  <a:lnTo>
                    <a:pt x="270933" y="2709333"/>
                  </a:lnTo>
                  <a:lnTo>
                    <a:pt x="0" y="2709333"/>
                  </a:lnTo>
                  <a:close/>
                </a:path>
              </a:pathLst>
            </a:custGeom>
            <a:gradFill rotWithShape="1">
              <a:gsLst>
                <a:gs pos="0">
                  <a:srgbClr val="65CED1">
                    <a:alpha val="100000"/>
                  </a:srgbClr>
                </a:gs>
                <a:gs pos="100000">
                  <a:srgbClr val="000000">
                    <a:alpha val="100000"/>
                  </a:srgbClr>
                </a:gs>
              </a:gsLst>
              <a:lin ang="2700000"/>
            </a:gradFill>
            <a:ln cap="sq">
              <a:noFill/>
              <a:prstDash val="solid"/>
              <a:miter/>
            </a:ln>
          </p:spPr>
        </p:sp>
        <p:sp>
          <p:nvSpPr>
            <p:cNvPr id="4" name="TextBox 25">
              <a:extLst>
                <a:ext uri="{FF2B5EF4-FFF2-40B4-BE49-F238E27FC236}">
                  <a16:creationId xmlns:a16="http://schemas.microsoft.com/office/drawing/2014/main" id="{EECEFC0F-B5BA-9857-D5CB-6B0019FBDCDE}"/>
                </a:ext>
              </a:extLst>
            </p:cNvPr>
            <p:cNvSpPr txBox="1"/>
            <p:nvPr/>
          </p:nvSpPr>
          <p:spPr>
            <a:xfrm>
              <a:off x="0" y="-57150"/>
              <a:ext cx="270933" cy="2766483"/>
            </a:xfrm>
            <a:prstGeom prst="rect">
              <a:avLst/>
            </a:prstGeom>
          </p:spPr>
          <p:txBody>
            <a:bodyPr lIns="50800" tIns="50800" rIns="50800" bIns="50800" rtlCol="0" anchor="ctr"/>
            <a:lstStyle/>
            <a:p>
              <a:pPr marL="0" lvl="0" indent="0" algn="ctr">
                <a:lnSpc>
                  <a:spcPts val="3447"/>
                </a:lnSpc>
                <a:spcBef>
                  <a:spcPct val="0"/>
                </a:spcBef>
              </a:pPr>
              <a:endParaRPr/>
            </a:p>
          </p:txBody>
        </p:sp>
      </p:grpSp>
      <p:sp>
        <p:nvSpPr>
          <p:cNvPr id="5" name="TextBox 11">
            <a:extLst>
              <a:ext uri="{FF2B5EF4-FFF2-40B4-BE49-F238E27FC236}">
                <a16:creationId xmlns:a16="http://schemas.microsoft.com/office/drawing/2014/main" id="{A4F8B646-1EA6-0B96-7885-FB41C95E9661}"/>
              </a:ext>
            </a:extLst>
          </p:cNvPr>
          <p:cNvSpPr txBox="1"/>
          <p:nvPr/>
        </p:nvSpPr>
        <p:spPr>
          <a:xfrm>
            <a:off x="1905000" y="723900"/>
            <a:ext cx="14988709" cy="305789"/>
          </a:xfrm>
          <a:prstGeom prst="rect">
            <a:avLst/>
          </a:prstGeom>
        </p:spPr>
        <p:txBody>
          <a:bodyPr wrap="square" lIns="0" tIns="0" rIns="0" bIns="0" rtlCol="0" anchor="t">
            <a:spAutoFit/>
          </a:bodyPr>
          <a:lstStyle/>
          <a:p>
            <a:pPr marL="342900" lvl="0" indent="-342900" algn="l">
              <a:lnSpc>
                <a:spcPts val="2259"/>
              </a:lnSpc>
              <a:spcBef>
                <a:spcPct val="0"/>
              </a:spcBef>
              <a:buFont typeface="Arial" panose="020B0604020202020204" pitchFamily="34" charset="0"/>
              <a:buChar char="•"/>
            </a:pPr>
            <a:r>
              <a:rPr lang="en-US" sz="2200" spc="-8" dirty="0">
                <a:solidFill>
                  <a:srgbClr val="343434"/>
                </a:solidFill>
                <a:latin typeface="HK Grotesk"/>
                <a:ea typeface="HK Grotesk"/>
                <a:cs typeface="HK Grotesk"/>
                <a:sym typeface="HK Grotesk"/>
              </a:rPr>
              <a:t>The learning rate controls how large a step the optimizer takes when moving downhill on the loss surface</a:t>
            </a:r>
          </a:p>
        </p:txBody>
      </p:sp>
      <p:pic>
        <p:nvPicPr>
          <p:cNvPr id="7" name="Picture 6">
            <a:extLst>
              <a:ext uri="{FF2B5EF4-FFF2-40B4-BE49-F238E27FC236}">
                <a16:creationId xmlns:a16="http://schemas.microsoft.com/office/drawing/2014/main" id="{03C9E6A2-7303-6C08-CB81-7F61ECD984D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389598" y="1126394"/>
            <a:ext cx="5706760" cy="2388625"/>
          </a:xfrm>
          <a:prstGeom prst="rect">
            <a:avLst/>
          </a:prstGeom>
        </p:spPr>
      </p:pic>
      <p:sp>
        <p:nvSpPr>
          <p:cNvPr id="8" name="TextBox 11">
            <a:extLst>
              <a:ext uri="{FF2B5EF4-FFF2-40B4-BE49-F238E27FC236}">
                <a16:creationId xmlns:a16="http://schemas.microsoft.com/office/drawing/2014/main" id="{74D975BF-1BAC-0C0F-6E68-65CED79A655A}"/>
              </a:ext>
            </a:extLst>
          </p:cNvPr>
          <p:cNvSpPr txBox="1"/>
          <p:nvPr/>
        </p:nvSpPr>
        <p:spPr>
          <a:xfrm>
            <a:off x="2057400" y="3619500"/>
            <a:ext cx="14988709" cy="600742"/>
          </a:xfrm>
          <a:prstGeom prst="rect">
            <a:avLst/>
          </a:prstGeom>
        </p:spPr>
        <p:txBody>
          <a:bodyPr wrap="square" lIns="0" tIns="0" rIns="0" bIns="0" rtlCol="0" anchor="t">
            <a:spAutoFit/>
          </a:bodyPr>
          <a:lstStyle/>
          <a:p>
            <a:pPr marL="342900" lvl="0" indent="-342900" algn="l">
              <a:lnSpc>
                <a:spcPts val="2259"/>
              </a:lnSpc>
              <a:spcBef>
                <a:spcPct val="0"/>
              </a:spcBef>
              <a:buFont typeface="Arial" panose="020B0604020202020204" pitchFamily="34" charset="0"/>
              <a:buChar char="•"/>
            </a:pPr>
            <a:r>
              <a:rPr lang="en-US" sz="2200" spc="-8" dirty="0">
                <a:solidFill>
                  <a:srgbClr val="343434"/>
                </a:solidFill>
                <a:latin typeface="HK Grotesk"/>
                <a:ea typeface="HK Grotesk"/>
                <a:cs typeface="HK Grotesk"/>
                <a:sym typeface="HK Grotesk"/>
              </a:rPr>
              <a:t>Visualizing the cost function. The primary objective of optimization is to find the model parameters that minimize a chosen loss function computed on the training data.</a:t>
            </a:r>
          </a:p>
        </p:txBody>
      </p:sp>
      <p:grpSp>
        <p:nvGrpSpPr>
          <p:cNvPr id="9" name="Group 2">
            <a:extLst>
              <a:ext uri="{FF2B5EF4-FFF2-40B4-BE49-F238E27FC236}">
                <a16:creationId xmlns:a16="http://schemas.microsoft.com/office/drawing/2014/main" id="{96399BF5-8903-C4D1-EEF7-65787037CD7B}"/>
              </a:ext>
            </a:extLst>
          </p:cNvPr>
          <p:cNvGrpSpPr/>
          <p:nvPr/>
        </p:nvGrpSpPr>
        <p:grpSpPr>
          <a:xfrm>
            <a:off x="1253042" y="5143500"/>
            <a:ext cx="3623758" cy="701972"/>
            <a:chOff x="0" y="0"/>
            <a:chExt cx="1091610" cy="238254"/>
          </a:xfrm>
        </p:grpSpPr>
        <p:sp>
          <p:nvSpPr>
            <p:cNvPr id="10" name="Freeform 3">
              <a:extLst>
                <a:ext uri="{FF2B5EF4-FFF2-40B4-BE49-F238E27FC236}">
                  <a16:creationId xmlns:a16="http://schemas.microsoft.com/office/drawing/2014/main" id="{C57689D7-9A19-3DE5-7B8E-EEE22415E053}"/>
                </a:ext>
              </a:extLst>
            </p:cNvPr>
            <p:cNvSpPr/>
            <p:nvPr/>
          </p:nvSpPr>
          <p:spPr>
            <a:xfrm>
              <a:off x="0" y="0"/>
              <a:ext cx="1091610" cy="238254"/>
            </a:xfrm>
            <a:custGeom>
              <a:avLst/>
              <a:gdLst/>
              <a:ahLst/>
              <a:cxnLst/>
              <a:rect l="l" t="t" r="r" b="b"/>
              <a:pathLst>
                <a:path w="1091610" h="238254">
                  <a:moveTo>
                    <a:pt x="21664" y="0"/>
                  </a:moveTo>
                  <a:lnTo>
                    <a:pt x="1069945" y="0"/>
                  </a:lnTo>
                  <a:cubicBezTo>
                    <a:pt x="1081910" y="0"/>
                    <a:pt x="1091610" y="9699"/>
                    <a:pt x="1091610" y="21664"/>
                  </a:cubicBezTo>
                  <a:lnTo>
                    <a:pt x="1091610" y="216590"/>
                  </a:lnTo>
                  <a:cubicBezTo>
                    <a:pt x="1091610" y="228555"/>
                    <a:pt x="1081910" y="238254"/>
                    <a:pt x="1069945" y="238254"/>
                  </a:cubicBezTo>
                  <a:lnTo>
                    <a:pt x="21664" y="238254"/>
                  </a:lnTo>
                  <a:cubicBezTo>
                    <a:pt x="9699" y="238254"/>
                    <a:pt x="0" y="228555"/>
                    <a:pt x="0" y="216590"/>
                  </a:cubicBezTo>
                  <a:lnTo>
                    <a:pt x="0" y="21664"/>
                  </a:lnTo>
                  <a:cubicBezTo>
                    <a:pt x="0" y="9699"/>
                    <a:pt x="9699" y="0"/>
                    <a:pt x="21664" y="0"/>
                  </a:cubicBezTo>
                  <a:close/>
                </a:path>
              </a:pathLst>
            </a:custGeom>
            <a:gradFill rotWithShape="1">
              <a:gsLst>
                <a:gs pos="0">
                  <a:srgbClr val="65CED1">
                    <a:alpha val="100000"/>
                  </a:srgbClr>
                </a:gs>
                <a:gs pos="100000">
                  <a:srgbClr val="1F4E4F">
                    <a:alpha val="100000"/>
                  </a:srgbClr>
                </a:gs>
              </a:gsLst>
              <a:lin ang="2700000"/>
            </a:gradFill>
            <a:ln cap="sq">
              <a:noFill/>
              <a:prstDash val="solid"/>
              <a:miter/>
            </a:ln>
          </p:spPr>
        </p:sp>
        <p:sp>
          <p:nvSpPr>
            <p:cNvPr id="11" name="TextBox 4">
              <a:extLst>
                <a:ext uri="{FF2B5EF4-FFF2-40B4-BE49-F238E27FC236}">
                  <a16:creationId xmlns:a16="http://schemas.microsoft.com/office/drawing/2014/main" id="{ED7731DE-1D30-7D67-A015-22563AED9D55}"/>
                </a:ext>
              </a:extLst>
            </p:cNvPr>
            <p:cNvSpPr txBox="1"/>
            <p:nvPr/>
          </p:nvSpPr>
          <p:spPr>
            <a:xfrm>
              <a:off x="0" y="-57150"/>
              <a:ext cx="1091610" cy="295404"/>
            </a:xfrm>
            <a:prstGeom prst="rect">
              <a:avLst/>
            </a:prstGeom>
          </p:spPr>
          <p:txBody>
            <a:bodyPr lIns="50800" tIns="50800" rIns="50800" bIns="50800" rtlCol="0" anchor="ctr"/>
            <a:lstStyle/>
            <a:p>
              <a:pPr marL="0" lvl="0" indent="0" algn="ctr">
                <a:lnSpc>
                  <a:spcPts val="3447"/>
                </a:lnSpc>
                <a:spcBef>
                  <a:spcPct val="0"/>
                </a:spcBef>
              </a:pPr>
              <a:endParaRPr/>
            </a:p>
          </p:txBody>
        </p:sp>
      </p:grpSp>
      <p:grpSp>
        <p:nvGrpSpPr>
          <p:cNvPr id="12" name="Group 5">
            <a:extLst>
              <a:ext uri="{FF2B5EF4-FFF2-40B4-BE49-F238E27FC236}">
                <a16:creationId xmlns:a16="http://schemas.microsoft.com/office/drawing/2014/main" id="{F2CEE18B-21DD-1807-CBA5-C99EC2BD55AB}"/>
              </a:ext>
            </a:extLst>
          </p:cNvPr>
          <p:cNvGrpSpPr/>
          <p:nvPr/>
        </p:nvGrpSpPr>
        <p:grpSpPr>
          <a:xfrm>
            <a:off x="6766078" y="5143500"/>
            <a:ext cx="3825722" cy="701972"/>
            <a:chOff x="0" y="0"/>
            <a:chExt cx="1091610" cy="238254"/>
          </a:xfrm>
        </p:grpSpPr>
        <p:sp>
          <p:nvSpPr>
            <p:cNvPr id="13" name="Freeform 6">
              <a:extLst>
                <a:ext uri="{FF2B5EF4-FFF2-40B4-BE49-F238E27FC236}">
                  <a16:creationId xmlns:a16="http://schemas.microsoft.com/office/drawing/2014/main" id="{D0464921-B22C-A7F9-842C-BFC0BF6BC2AB}"/>
                </a:ext>
              </a:extLst>
            </p:cNvPr>
            <p:cNvSpPr/>
            <p:nvPr/>
          </p:nvSpPr>
          <p:spPr>
            <a:xfrm>
              <a:off x="0" y="0"/>
              <a:ext cx="1091610" cy="238254"/>
            </a:xfrm>
            <a:custGeom>
              <a:avLst/>
              <a:gdLst/>
              <a:ahLst/>
              <a:cxnLst/>
              <a:rect l="l" t="t" r="r" b="b"/>
              <a:pathLst>
                <a:path w="1091610" h="238254">
                  <a:moveTo>
                    <a:pt x="21664" y="0"/>
                  </a:moveTo>
                  <a:lnTo>
                    <a:pt x="1069945" y="0"/>
                  </a:lnTo>
                  <a:cubicBezTo>
                    <a:pt x="1081910" y="0"/>
                    <a:pt x="1091610" y="9699"/>
                    <a:pt x="1091610" y="21664"/>
                  </a:cubicBezTo>
                  <a:lnTo>
                    <a:pt x="1091610" y="216590"/>
                  </a:lnTo>
                  <a:cubicBezTo>
                    <a:pt x="1091610" y="228555"/>
                    <a:pt x="1081910" y="238254"/>
                    <a:pt x="1069945" y="238254"/>
                  </a:cubicBezTo>
                  <a:lnTo>
                    <a:pt x="21664" y="238254"/>
                  </a:lnTo>
                  <a:cubicBezTo>
                    <a:pt x="9699" y="238254"/>
                    <a:pt x="0" y="228555"/>
                    <a:pt x="0" y="216590"/>
                  </a:cubicBezTo>
                  <a:lnTo>
                    <a:pt x="0" y="21664"/>
                  </a:lnTo>
                  <a:cubicBezTo>
                    <a:pt x="0" y="9699"/>
                    <a:pt x="9699" y="0"/>
                    <a:pt x="21664" y="0"/>
                  </a:cubicBezTo>
                  <a:close/>
                </a:path>
              </a:pathLst>
            </a:custGeom>
            <a:gradFill rotWithShape="1">
              <a:gsLst>
                <a:gs pos="0">
                  <a:srgbClr val="65CED1">
                    <a:alpha val="100000"/>
                  </a:srgbClr>
                </a:gs>
                <a:gs pos="100000">
                  <a:srgbClr val="1F4E4F">
                    <a:alpha val="100000"/>
                  </a:srgbClr>
                </a:gs>
              </a:gsLst>
              <a:lin ang="2700000"/>
            </a:gradFill>
            <a:ln cap="sq">
              <a:noFill/>
              <a:prstDash val="solid"/>
              <a:miter/>
            </a:ln>
          </p:spPr>
        </p:sp>
        <p:sp>
          <p:nvSpPr>
            <p:cNvPr id="14" name="TextBox 7">
              <a:extLst>
                <a:ext uri="{FF2B5EF4-FFF2-40B4-BE49-F238E27FC236}">
                  <a16:creationId xmlns:a16="http://schemas.microsoft.com/office/drawing/2014/main" id="{B7DB82BB-E5C1-729D-64AB-E31FFF544FEF}"/>
                </a:ext>
              </a:extLst>
            </p:cNvPr>
            <p:cNvSpPr txBox="1"/>
            <p:nvPr/>
          </p:nvSpPr>
          <p:spPr>
            <a:xfrm>
              <a:off x="0" y="-57150"/>
              <a:ext cx="1091610" cy="295404"/>
            </a:xfrm>
            <a:prstGeom prst="rect">
              <a:avLst/>
            </a:prstGeom>
          </p:spPr>
          <p:txBody>
            <a:bodyPr lIns="50800" tIns="50800" rIns="50800" bIns="50800" rtlCol="0" anchor="ctr"/>
            <a:lstStyle/>
            <a:p>
              <a:pPr marL="0" lvl="0" indent="0" algn="ctr">
                <a:lnSpc>
                  <a:spcPts val="3447"/>
                </a:lnSpc>
                <a:spcBef>
                  <a:spcPct val="0"/>
                </a:spcBef>
              </a:pPr>
              <a:endParaRPr/>
            </a:p>
          </p:txBody>
        </p:sp>
      </p:grpSp>
      <p:sp>
        <p:nvSpPr>
          <p:cNvPr id="15" name="TextBox 9">
            <a:extLst>
              <a:ext uri="{FF2B5EF4-FFF2-40B4-BE49-F238E27FC236}">
                <a16:creationId xmlns:a16="http://schemas.microsoft.com/office/drawing/2014/main" id="{4BA4C962-42D2-0B35-A284-412F4BE991CC}"/>
              </a:ext>
            </a:extLst>
          </p:cNvPr>
          <p:cNvSpPr txBox="1"/>
          <p:nvPr/>
        </p:nvSpPr>
        <p:spPr>
          <a:xfrm>
            <a:off x="932520" y="5262620"/>
            <a:ext cx="4325280" cy="582852"/>
          </a:xfrm>
          <a:prstGeom prst="rect">
            <a:avLst/>
          </a:prstGeom>
        </p:spPr>
        <p:txBody>
          <a:bodyPr wrap="square" lIns="0" tIns="0" rIns="0" bIns="0" rtlCol="0" anchor="t">
            <a:spAutoFit/>
          </a:bodyPr>
          <a:lstStyle/>
          <a:p>
            <a:pPr algn="ctr">
              <a:lnSpc>
                <a:spcPts val="2158"/>
              </a:lnSpc>
            </a:pPr>
            <a:r>
              <a:rPr lang="en-US" sz="2500" dirty="0">
                <a:solidFill>
                  <a:srgbClr val="FFFFFF"/>
                </a:solidFill>
                <a:latin typeface="Archivo Black"/>
                <a:ea typeface="Archivo Black"/>
                <a:cs typeface="Archivo Black"/>
                <a:sym typeface="Archivo Black"/>
              </a:rPr>
              <a:t>Batch Gradient </a:t>
            </a:r>
          </a:p>
          <a:p>
            <a:pPr algn="ctr">
              <a:lnSpc>
                <a:spcPts val="2158"/>
              </a:lnSpc>
            </a:pPr>
            <a:r>
              <a:rPr lang="en-US" sz="2500" dirty="0">
                <a:solidFill>
                  <a:srgbClr val="FFFFFF"/>
                </a:solidFill>
                <a:latin typeface="Archivo Black"/>
                <a:ea typeface="Archivo Black"/>
                <a:cs typeface="Archivo Black"/>
                <a:sym typeface="Archivo Black"/>
              </a:rPr>
              <a:t>Descent</a:t>
            </a:r>
          </a:p>
        </p:txBody>
      </p:sp>
      <p:sp>
        <p:nvSpPr>
          <p:cNvPr id="17" name="TextBox 11">
            <a:extLst>
              <a:ext uri="{FF2B5EF4-FFF2-40B4-BE49-F238E27FC236}">
                <a16:creationId xmlns:a16="http://schemas.microsoft.com/office/drawing/2014/main" id="{B492FD17-CACC-C35B-222B-2A241A7E2CA2}"/>
              </a:ext>
            </a:extLst>
          </p:cNvPr>
          <p:cNvSpPr txBox="1"/>
          <p:nvPr/>
        </p:nvSpPr>
        <p:spPr>
          <a:xfrm>
            <a:off x="1253042" y="6218710"/>
            <a:ext cx="3623758" cy="2942600"/>
          </a:xfrm>
          <a:prstGeom prst="rect">
            <a:avLst/>
          </a:prstGeom>
        </p:spPr>
        <p:txBody>
          <a:bodyPr wrap="square" lIns="0" tIns="0" rIns="0" bIns="0" rtlCol="0" anchor="t">
            <a:spAutoFit/>
          </a:bodyPr>
          <a:lstStyle/>
          <a:p>
            <a:pPr marL="285750" lvl="0" indent="-285750" algn="l">
              <a:lnSpc>
                <a:spcPts val="2259"/>
              </a:lnSpc>
              <a:spcBef>
                <a:spcPct val="0"/>
              </a:spcBef>
              <a:buFont typeface="Arial" panose="020B0604020202020204" pitchFamily="34" charset="0"/>
              <a:buChar char="•"/>
            </a:pPr>
            <a:r>
              <a:rPr lang="en-US" sz="1738" spc="-8" dirty="0">
                <a:solidFill>
                  <a:srgbClr val="343434"/>
                </a:solidFill>
                <a:latin typeface="HK Grotesk"/>
                <a:ea typeface="HK Grotesk"/>
                <a:cs typeface="HK Grotesk"/>
                <a:sym typeface="HK Grotesk"/>
              </a:rPr>
              <a:t>Computes the gradient of the cost function using the entire training dataset for each parameter update. This yields the exact (deterministic) gradient, but is computationally expensive for very large datasets.</a:t>
            </a:r>
          </a:p>
          <a:p>
            <a:pPr marL="285750" lvl="0" indent="-285750" algn="l">
              <a:lnSpc>
                <a:spcPts val="2259"/>
              </a:lnSpc>
              <a:spcBef>
                <a:spcPct val="0"/>
              </a:spcBef>
              <a:buFont typeface="Arial" panose="020B0604020202020204" pitchFamily="34" charset="0"/>
              <a:buChar char="•"/>
            </a:pPr>
            <a:r>
              <a:rPr lang="en-US" sz="1738" spc="-8" dirty="0">
                <a:solidFill>
                  <a:srgbClr val="343434"/>
                </a:solidFill>
                <a:latin typeface="HK Grotesk"/>
                <a:ea typeface="HK Grotesk"/>
                <a:cs typeface="HK Grotesk"/>
                <a:sym typeface="HK Grotesk"/>
              </a:rPr>
              <a:t>Ideal when the dataset is small to medium-sized and when the error surface is smooth and convex.</a:t>
            </a:r>
          </a:p>
        </p:txBody>
      </p:sp>
      <p:sp>
        <p:nvSpPr>
          <p:cNvPr id="18" name="TextBox 12">
            <a:extLst>
              <a:ext uri="{FF2B5EF4-FFF2-40B4-BE49-F238E27FC236}">
                <a16:creationId xmlns:a16="http://schemas.microsoft.com/office/drawing/2014/main" id="{5AE63FE5-8F78-8DF7-E159-B6F8BC6274B1}"/>
              </a:ext>
            </a:extLst>
          </p:cNvPr>
          <p:cNvSpPr txBox="1"/>
          <p:nvPr/>
        </p:nvSpPr>
        <p:spPr>
          <a:xfrm>
            <a:off x="6766078" y="6218710"/>
            <a:ext cx="3825721" cy="2941896"/>
          </a:xfrm>
          <a:prstGeom prst="rect">
            <a:avLst/>
          </a:prstGeom>
        </p:spPr>
        <p:txBody>
          <a:bodyPr wrap="square" lIns="0" tIns="0" rIns="0" bIns="0" rtlCol="0" anchor="t">
            <a:spAutoFit/>
          </a:bodyPr>
          <a:lstStyle/>
          <a:p>
            <a:pPr marL="285750" lvl="0" indent="-285750" algn="l">
              <a:spcBef>
                <a:spcPct val="0"/>
              </a:spcBef>
              <a:buFont typeface="Arial" panose="020B0604020202020204" pitchFamily="34" charset="0"/>
              <a:buChar char="•"/>
            </a:pPr>
            <a:r>
              <a:rPr lang="en-US" sz="1738" spc="-8" dirty="0">
                <a:solidFill>
                  <a:srgbClr val="343434"/>
                </a:solidFill>
                <a:latin typeface="HK Grotesk"/>
                <a:ea typeface="HK Grotesk"/>
                <a:cs typeface="HK Grotesk"/>
                <a:sym typeface="HK Grotesk"/>
              </a:rPr>
              <a:t>Addresses the inefficiencies of Batch Gradient Descent by computing the gradient using a single randomly selected training example per iteration. This makes each update much faster and introduces noise that can help escape local minima.</a:t>
            </a:r>
          </a:p>
          <a:p>
            <a:pPr marL="285750" lvl="0" indent="-285750" algn="l">
              <a:spcBef>
                <a:spcPct val="0"/>
              </a:spcBef>
              <a:buFont typeface="Arial" panose="020B0604020202020204" pitchFamily="34" charset="0"/>
              <a:buChar char="•"/>
            </a:pPr>
            <a:r>
              <a:rPr lang="en-US" sz="1738" spc="-8" dirty="0">
                <a:solidFill>
                  <a:srgbClr val="343434"/>
                </a:solidFill>
                <a:latin typeface="HK Grotesk"/>
                <a:ea typeface="HK Grotesk"/>
                <a:cs typeface="HK Grotesk"/>
                <a:sym typeface="HK Grotesk"/>
              </a:rPr>
              <a:t>SGD is particularly useful when dealing with large datasets where processing the entire dataset at once is computationally expensive.</a:t>
            </a:r>
          </a:p>
        </p:txBody>
      </p:sp>
      <p:grpSp>
        <p:nvGrpSpPr>
          <p:cNvPr id="19" name="Group 13">
            <a:extLst>
              <a:ext uri="{FF2B5EF4-FFF2-40B4-BE49-F238E27FC236}">
                <a16:creationId xmlns:a16="http://schemas.microsoft.com/office/drawing/2014/main" id="{D9FF6967-A737-8F39-8D47-11DE40EE4939}"/>
              </a:ext>
            </a:extLst>
          </p:cNvPr>
          <p:cNvGrpSpPr/>
          <p:nvPr/>
        </p:nvGrpSpPr>
        <p:grpSpPr>
          <a:xfrm>
            <a:off x="12649200" y="5143500"/>
            <a:ext cx="3879336" cy="701972"/>
            <a:chOff x="0" y="0"/>
            <a:chExt cx="1091610" cy="238254"/>
          </a:xfrm>
        </p:grpSpPr>
        <p:sp>
          <p:nvSpPr>
            <p:cNvPr id="20" name="Freeform 14">
              <a:extLst>
                <a:ext uri="{FF2B5EF4-FFF2-40B4-BE49-F238E27FC236}">
                  <a16:creationId xmlns:a16="http://schemas.microsoft.com/office/drawing/2014/main" id="{24E97C26-A135-28FD-DC1E-44443CAC4697}"/>
                </a:ext>
              </a:extLst>
            </p:cNvPr>
            <p:cNvSpPr/>
            <p:nvPr/>
          </p:nvSpPr>
          <p:spPr>
            <a:xfrm>
              <a:off x="0" y="0"/>
              <a:ext cx="1091610" cy="238254"/>
            </a:xfrm>
            <a:custGeom>
              <a:avLst/>
              <a:gdLst/>
              <a:ahLst/>
              <a:cxnLst/>
              <a:rect l="l" t="t" r="r" b="b"/>
              <a:pathLst>
                <a:path w="1091610" h="238254">
                  <a:moveTo>
                    <a:pt x="21664" y="0"/>
                  </a:moveTo>
                  <a:lnTo>
                    <a:pt x="1069945" y="0"/>
                  </a:lnTo>
                  <a:cubicBezTo>
                    <a:pt x="1081910" y="0"/>
                    <a:pt x="1091610" y="9699"/>
                    <a:pt x="1091610" y="21664"/>
                  </a:cubicBezTo>
                  <a:lnTo>
                    <a:pt x="1091610" y="216590"/>
                  </a:lnTo>
                  <a:cubicBezTo>
                    <a:pt x="1091610" y="228555"/>
                    <a:pt x="1081910" y="238254"/>
                    <a:pt x="1069945" y="238254"/>
                  </a:cubicBezTo>
                  <a:lnTo>
                    <a:pt x="21664" y="238254"/>
                  </a:lnTo>
                  <a:cubicBezTo>
                    <a:pt x="9699" y="238254"/>
                    <a:pt x="0" y="228555"/>
                    <a:pt x="0" y="216590"/>
                  </a:cubicBezTo>
                  <a:lnTo>
                    <a:pt x="0" y="21664"/>
                  </a:lnTo>
                  <a:cubicBezTo>
                    <a:pt x="0" y="9699"/>
                    <a:pt x="9699" y="0"/>
                    <a:pt x="21664" y="0"/>
                  </a:cubicBezTo>
                  <a:close/>
                </a:path>
              </a:pathLst>
            </a:custGeom>
            <a:gradFill rotWithShape="1">
              <a:gsLst>
                <a:gs pos="0">
                  <a:srgbClr val="65CED1">
                    <a:alpha val="100000"/>
                  </a:srgbClr>
                </a:gs>
                <a:gs pos="100000">
                  <a:srgbClr val="1F4E4F">
                    <a:alpha val="100000"/>
                  </a:srgbClr>
                </a:gs>
              </a:gsLst>
              <a:lin ang="2700000"/>
            </a:gradFill>
            <a:ln cap="sq">
              <a:noFill/>
              <a:prstDash val="solid"/>
              <a:miter/>
            </a:ln>
          </p:spPr>
        </p:sp>
        <p:sp>
          <p:nvSpPr>
            <p:cNvPr id="21" name="TextBox 15">
              <a:extLst>
                <a:ext uri="{FF2B5EF4-FFF2-40B4-BE49-F238E27FC236}">
                  <a16:creationId xmlns:a16="http://schemas.microsoft.com/office/drawing/2014/main" id="{15BEBF61-6AFD-F6E4-AD9A-998207F18030}"/>
                </a:ext>
              </a:extLst>
            </p:cNvPr>
            <p:cNvSpPr txBox="1"/>
            <p:nvPr/>
          </p:nvSpPr>
          <p:spPr>
            <a:xfrm>
              <a:off x="0" y="-57150"/>
              <a:ext cx="1091610" cy="295404"/>
            </a:xfrm>
            <a:prstGeom prst="rect">
              <a:avLst/>
            </a:prstGeom>
          </p:spPr>
          <p:txBody>
            <a:bodyPr lIns="50800" tIns="50800" rIns="50800" bIns="50800" rtlCol="0" anchor="ctr"/>
            <a:lstStyle/>
            <a:p>
              <a:pPr marL="0" lvl="0" indent="0" algn="ctr">
                <a:lnSpc>
                  <a:spcPts val="3447"/>
                </a:lnSpc>
                <a:spcBef>
                  <a:spcPct val="0"/>
                </a:spcBef>
              </a:pPr>
              <a:endParaRPr/>
            </a:p>
          </p:txBody>
        </p:sp>
      </p:grpSp>
      <p:sp>
        <p:nvSpPr>
          <p:cNvPr id="23" name="TextBox 17">
            <a:extLst>
              <a:ext uri="{FF2B5EF4-FFF2-40B4-BE49-F238E27FC236}">
                <a16:creationId xmlns:a16="http://schemas.microsoft.com/office/drawing/2014/main" id="{170D9A60-8C8F-0B6E-C3D5-59E3DDAB0861}"/>
              </a:ext>
            </a:extLst>
          </p:cNvPr>
          <p:cNvSpPr txBox="1"/>
          <p:nvPr/>
        </p:nvSpPr>
        <p:spPr>
          <a:xfrm>
            <a:off x="12649200" y="6218710"/>
            <a:ext cx="3879335" cy="2057743"/>
          </a:xfrm>
          <a:prstGeom prst="rect">
            <a:avLst/>
          </a:prstGeom>
        </p:spPr>
        <p:txBody>
          <a:bodyPr wrap="square" lIns="0" tIns="0" rIns="0" bIns="0" rtlCol="0" anchor="t">
            <a:spAutoFit/>
          </a:bodyPr>
          <a:lstStyle/>
          <a:p>
            <a:pPr marL="285750" lvl="0" indent="-285750" algn="l">
              <a:lnSpc>
                <a:spcPts val="2259"/>
              </a:lnSpc>
              <a:spcBef>
                <a:spcPct val="0"/>
              </a:spcBef>
              <a:buFont typeface="Arial" panose="020B0604020202020204" pitchFamily="34" charset="0"/>
              <a:buChar char="•"/>
            </a:pPr>
            <a:r>
              <a:rPr lang="en-US" sz="1738" spc="-8" dirty="0">
                <a:solidFill>
                  <a:srgbClr val="343434"/>
                </a:solidFill>
                <a:latin typeface="HK Grotesk"/>
                <a:ea typeface="HK Grotesk"/>
                <a:cs typeface="HK Grotesk"/>
                <a:sym typeface="HK Grotesk"/>
              </a:rPr>
              <a:t>Strikes a balance between the computational efficiency of Stochastic Gradient Descent (updates are frequent and cheap) and the gradient stability of Batch Gradient Descent (reduced noise compared to single samples)</a:t>
            </a:r>
          </a:p>
        </p:txBody>
      </p:sp>
      <p:sp>
        <p:nvSpPr>
          <p:cNvPr id="24" name="TextBox 9">
            <a:extLst>
              <a:ext uri="{FF2B5EF4-FFF2-40B4-BE49-F238E27FC236}">
                <a16:creationId xmlns:a16="http://schemas.microsoft.com/office/drawing/2014/main" id="{106B6AC7-1A7B-7909-6EB5-8891BE411C99}"/>
              </a:ext>
            </a:extLst>
          </p:cNvPr>
          <p:cNvSpPr txBox="1"/>
          <p:nvPr/>
        </p:nvSpPr>
        <p:spPr>
          <a:xfrm>
            <a:off x="6495120" y="5246448"/>
            <a:ext cx="4325280" cy="582852"/>
          </a:xfrm>
          <a:prstGeom prst="rect">
            <a:avLst/>
          </a:prstGeom>
        </p:spPr>
        <p:txBody>
          <a:bodyPr wrap="square" lIns="0" tIns="0" rIns="0" bIns="0" rtlCol="0" anchor="t">
            <a:spAutoFit/>
          </a:bodyPr>
          <a:lstStyle/>
          <a:p>
            <a:pPr algn="ctr">
              <a:lnSpc>
                <a:spcPts val="2158"/>
              </a:lnSpc>
            </a:pPr>
            <a:r>
              <a:rPr lang="en-US" sz="2500" dirty="0">
                <a:solidFill>
                  <a:srgbClr val="FFFFFF"/>
                </a:solidFill>
                <a:latin typeface="Archivo Black"/>
                <a:ea typeface="Archivo Black"/>
                <a:cs typeface="Archivo Black"/>
                <a:sym typeface="Archivo Black"/>
              </a:rPr>
              <a:t>Stochastic Gradient </a:t>
            </a:r>
          </a:p>
          <a:p>
            <a:pPr algn="ctr">
              <a:lnSpc>
                <a:spcPts val="2158"/>
              </a:lnSpc>
            </a:pPr>
            <a:r>
              <a:rPr lang="en-US" sz="2500" dirty="0">
                <a:solidFill>
                  <a:srgbClr val="FFFFFF"/>
                </a:solidFill>
                <a:latin typeface="Archivo Black"/>
                <a:ea typeface="Archivo Black"/>
                <a:cs typeface="Archivo Black"/>
                <a:sym typeface="Archivo Black"/>
              </a:rPr>
              <a:t>Descent</a:t>
            </a:r>
          </a:p>
        </p:txBody>
      </p:sp>
      <p:sp>
        <p:nvSpPr>
          <p:cNvPr id="25" name="TextBox 9">
            <a:extLst>
              <a:ext uri="{FF2B5EF4-FFF2-40B4-BE49-F238E27FC236}">
                <a16:creationId xmlns:a16="http://schemas.microsoft.com/office/drawing/2014/main" id="{0426D078-A358-D162-1F19-05E79E3D0290}"/>
              </a:ext>
            </a:extLst>
          </p:cNvPr>
          <p:cNvSpPr txBox="1"/>
          <p:nvPr/>
        </p:nvSpPr>
        <p:spPr>
          <a:xfrm>
            <a:off x="12362520" y="5246448"/>
            <a:ext cx="4325280" cy="582852"/>
          </a:xfrm>
          <a:prstGeom prst="rect">
            <a:avLst/>
          </a:prstGeom>
        </p:spPr>
        <p:txBody>
          <a:bodyPr wrap="square" lIns="0" tIns="0" rIns="0" bIns="0" rtlCol="0" anchor="t">
            <a:spAutoFit/>
          </a:bodyPr>
          <a:lstStyle/>
          <a:p>
            <a:pPr algn="ctr">
              <a:lnSpc>
                <a:spcPts val="2158"/>
              </a:lnSpc>
            </a:pPr>
            <a:r>
              <a:rPr lang="en-US" sz="2500" dirty="0">
                <a:solidFill>
                  <a:srgbClr val="FFFFFF"/>
                </a:solidFill>
                <a:latin typeface="Archivo Black"/>
                <a:ea typeface="Archivo Black"/>
                <a:cs typeface="Archivo Black"/>
                <a:sym typeface="Archivo Black"/>
              </a:rPr>
              <a:t>Mini-Batch Gradient </a:t>
            </a:r>
          </a:p>
          <a:p>
            <a:pPr algn="ctr">
              <a:lnSpc>
                <a:spcPts val="2158"/>
              </a:lnSpc>
            </a:pPr>
            <a:r>
              <a:rPr lang="en-US" sz="2500" dirty="0">
                <a:solidFill>
                  <a:srgbClr val="FFFFFF"/>
                </a:solidFill>
                <a:latin typeface="Archivo Black"/>
                <a:ea typeface="Archivo Black"/>
                <a:cs typeface="Archivo Black"/>
                <a:sym typeface="Archivo Black"/>
              </a:rPr>
              <a:t>Descent</a:t>
            </a:r>
          </a:p>
        </p:txBody>
      </p:sp>
    </p:spTree>
    <p:extLst>
      <p:ext uri="{BB962C8B-B14F-4D97-AF65-F5344CB8AC3E}">
        <p14:creationId xmlns:p14="http://schemas.microsoft.com/office/powerpoint/2010/main" val="19978301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3DF797-0805-A93A-289C-CD2FAD46839A}"/>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6937D91F-DD80-97EA-89D4-C1DF05B1835E}"/>
              </a:ext>
            </a:extLst>
          </p:cNvPr>
          <p:cNvGrpSpPr/>
          <p:nvPr/>
        </p:nvGrpSpPr>
        <p:grpSpPr>
          <a:xfrm>
            <a:off x="10225" y="8141930"/>
            <a:ext cx="18277775" cy="2145070"/>
            <a:chOff x="0" y="0"/>
            <a:chExt cx="4813900" cy="564957"/>
          </a:xfrm>
        </p:grpSpPr>
        <p:sp>
          <p:nvSpPr>
            <p:cNvPr id="3" name="Freeform 3">
              <a:extLst>
                <a:ext uri="{FF2B5EF4-FFF2-40B4-BE49-F238E27FC236}">
                  <a16:creationId xmlns:a16="http://schemas.microsoft.com/office/drawing/2014/main" id="{5F97E6D0-8D6A-93EA-E975-375D28F53273}"/>
                </a:ext>
              </a:extLst>
            </p:cNvPr>
            <p:cNvSpPr/>
            <p:nvPr/>
          </p:nvSpPr>
          <p:spPr>
            <a:xfrm>
              <a:off x="0" y="0"/>
              <a:ext cx="4813900" cy="564957"/>
            </a:xfrm>
            <a:custGeom>
              <a:avLst/>
              <a:gdLst/>
              <a:ahLst/>
              <a:cxnLst/>
              <a:rect l="l" t="t" r="r" b="b"/>
              <a:pathLst>
                <a:path w="4813900" h="564957">
                  <a:moveTo>
                    <a:pt x="0" y="0"/>
                  </a:moveTo>
                  <a:lnTo>
                    <a:pt x="4813900" y="0"/>
                  </a:lnTo>
                  <a:lnTo>
                    <a:pt x="4813900" y="564957"/>
                  </a:lnTo>
                  <a:lnTo>
                    <a:pt x="0" y="564957"/>
                  </a:lnTo>
                  <a:close/>
                </a:path>
              </a:pathLst>
            </a:custGeom>
            <a:gradFill rotWithShape="1">
              <a:gsLst>
                <a:gs pos="0">
                  <a:srgbClr val="65CED1">
                    <a:alpha val="100000"/>
                  </a:srgbClr>
                </a:gs>
                <a:gs pos="100000">
                  <a:srgbClr val="000000">
                    <a:alpha val="100000"/>
                  </a:srgbClr>
                </a:gs>
              </a:gsLst>
              <a:lin ang="2700000"/>
            </a:gradFill>
            <a:ln cap="sq">
              <a:noFill/>
              <a:prstDash val="solid"/>
              <a:miter/>
            </a:ln>
          </p:spPr>
        </p:sp>
        <p:sp>
          <p:nvSpPr>
            <p:cNvPr id="4" name="TextBox 4">
              <a:extLst>
                <a:ext uri="{FF2B5EF4-FFF2-40B4-BE49-F238E27FC236}">
                  <a16:creationId xmlns:a16="http://schemas.microsoft.com/office/drawing/2014/main" id="{7E7DB0C9-22E0-C582-1B82-66FD2872D93A}"/>
                </a:ext>
              </a:extLst>
            </p:cNvPr>
            <p:cNvSpPr txBox="1"/>
            <p:nvPr/>
          </p:nvSpPr>
          <p:spPr>
            <a:xfrm>
              <a:off x="0" y="-57150"/>
              <a:ext cx="4813900" cy="622107"/>
            </a:xfrm>
            <a:prstGeom prst="rect">
              <a:avLst/>
            </a:prstGeom>
          </p:spPr>
          <p:txBody>
            <a:bodyPr lIns="50800" tIns="50800" rIns="50800" bIns="50800" rtlCol="0" anchor="ctr"/>
            <a:lstStyle/>
            <a:p>
              <a:pPr marL="0" lvl="0" indent="0" algn="ctr">
                <a:lnSpc>
                  <a:spcPts val="3447"/>
                </a:lnSpc>
                <a:spcBef>
                  <a:spcPct val="0"/>
                </a:spcBef>
              </a:pPr>
              <a:endParaRPr/>
            </a:p>
          </p:txBody>
        </p:sp>
      </p:grpSp>
      <p:sp>
        <p:nvSpPr>
          <p:cNvPr id="10" name="TextBox 10">
            <a:extLst>
              <a:ext uri="{FF2B5EF4-FFF2-40B4-BE49-F238E27FC236}">
                <a16:creationId xmlns:a16="http://schemas.microsoft.com/office/drawing/2014/main" id="{5FC834F6-2906-364B-E8CD-0D05805575DB}"/>
              </a:ext>
            </a:extLst>
          </p:cNvPr>
          <p:cNvSpPr txBox="1"/>
          <p:nvPr/>
        </p:nvSpPr>
        <p:spPr>
          <a:xfrm>
            <a:off x="4757049" y="4152900"/>
            <a:ext cx="8773902" cy="3516797"/>
          </a:xfrm>
          <a:prstGeom prst="rect">
            <a:avLst/>
          </a:prstGeom>
        </p:spPr>
        <p:txBody>
          <a:bodyPr lIns="0" tIns="0" rIns="0" bIns="0" rtlCol="0" anchor="t">
            <a:spAutoFit/>
          </a:bodyPr>
          <a:lstStyle/>
          <a:p>
            <a:pPr algn="ctr">
              <a:lnSpc>
                <a:spcPct val="150000"/>
              </a:lnSpc>
            </a:pPr>
            <a:r>
              <a:rPr lang="en-US" sz="8000" dirty="0">
                <a:solidFill>
                  <a:srgbClr val="000000"/>
                </a:solidFill>
                <a:latin typeface="Archivo Black"/>
                <a:ea typeface="Archivo Black"/>
                <a:cs typeface="Archivo Black"/>
                <a:sym typeface="Archivo Black"/>
              </a:rPr>
              <a:t>Five-minute activity</a:t>
            </a:r>
          </a:p>
        </p:txBody>
      </p:sp>
      <p:pic>
        <p:nvPicPr>
          <p:cNvPr id="21" name="Picture 20">
            <a:extLst>
              <a:ext uri="{FF2B5EF4-FFF2-40B4-BE49-F238E27FC236}">
                <a16:creationId xmlns:a16="http://schemas.microsoft.com/office/drawing/2014/main" id="{43FFE663-CF7A-EBC1-B56B-5A199FD576B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887700" y="123924"/>
            <a:ext cx="1866900" cy="2175116"/>
          </a:xfrm>
          <a:prstGeom prst="rect">
            <a:avLst/>
          </a:prstGeom>
        </p:spPr>
      </p:pic>
      <p:pic>
        <p:nvPicPr>
          <p:cNvPr id="23" name="Picture 22">
            <a:extLst>
              <a:ext uri="{FF2B5EF4-FFF2-40B4-BE49-F238E27FC236}">
                <a16:creationId xmlns:a16="http://schemas.microsoft.com/office/drawing/2014/main" id="{4C409A80-E95A-03CA-3014-98431CD4FF5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4800" y="268548"/>
            <a:ext cx="3107994" cy="1885868"/>
          </a:xfrm>
          <a:prstGeom prst="rect">
            <a:avLst/>
          </a:prstGeom>
        </p:spPr>
      </p:pic>
    </p:spTree>
    <p:extLst>
      <p:ext uri="{BB962C8B-B14F-4D97-AF65-F5344CB8AC3E}">
        <p14:creationId xmlns:p14="http://schemas.microsoft.com/office/powerpoint/2010/main" val="307323142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rot="5400000">
            <a:off x="-2971801" y="2971801"/>
            <a:ext cx="10287001" cy="4343399"/>
            <a:chOff x="0" y="0"/>
            <a:chExt cx="4813900" cy="564957"/>
          </a:xfrm>
        </p:grpSpPr>
        <p:sp>
          <p:nvSpPr>
            <p:cNvPr id="3" name="Freeform 3"/>
            <p:cNvSpPr/>
            <p:nvPr/>
          </p:nvSpPr>
          <p:spPr>
            <a:xfrm>
              <a:off x="0" y="0"/>
              <a:ext cx="4813900" cy="564957"/>
            </a:xfrm>
            <a:custGeom>
              <a:avLst/>
              <a:gdLst/>
              <a:ahLst/>
              <a:cxnLst/>
              <a:rect l="l" t="t" r="r" b="b"/>
              <a:pathLst>
                <a:path w="4813900" h="564957">
                  <a:moveTo>
                    <a:pt x="0" y="0"/>
                  </a:moveTo>
                  <a:lnTo>
                    <a:pt x="4813900" y="0"/>
                  </a:lnTo>
                  <a:lnTo>
                    <a:pt x="4813900" y="564957"/>
                  </a:lnTo>
                  <a:lnTo>
                    <a:pt x="0" y="564957"/>
                  </a:lnTo>
                  <a:close/>
                </a:path>
              </a:pathLst>
            </a:custGeom>
            <a:gradFill rotWithShape="1">
              <a:gsLst>
                <a:gs pos="0">
                  <a:srgbClr val="65CED1">
                    <a:alpha val="87059"/>
                  </a:srgbClr>
                </a:gs>
                <a:gs pos="100000">
                  <a:srgbClr val="1E6264"/>
                </a:gs>
              </a:gsLst>
              <a:lin ang="2700000"/>
            </a:gradFill>
            <a:ln cap="sq">
              <a:noFill/>
              <a:prstDash val="solid"/>
              <a:miter/>
            </a:ln>
          </p:spPr>
          <p:txBody>
            <a:bodyPr/>
            <a:lstStyle/>
            <a:p>
              <a:endParaRPr lang="en-US" dirty="0"/>
            </a:p>
          </p:txBody>
        </p:sp>
        <p:sp>
          <p:nvSpPr>
            <p:cNvPr id="4" name="TextBox 4"/>
            <p:cNvSpPr txBox="1"/>
            <p:nvPr/>
          </p:nvSpPr>
          <p:spPr>
            <a:xfrm>
              <a:off x="0" y="-57150"/>
              <a:ext cx="4813900" cy="622107"/>
            </a:xfrm>
            <a:prstGeom prst="rect">
              <a:avLst/>
            </a:prstGeom>
          </p:spPr>
          <p:txBody>
            <a:bodyPr lIns="50800" tIns="50800" rIns="50800" bIns="50800" rtlCol="0" anchor="ctr"/>
            <a:lstStyle/>
            <a:p>
              <a:pPr marL="0" lvl="0" indent="0" algn="ctr">
                <a:lnSpc>
                  <a:spcPts val="3447"/>
                </a:lnSpc>
                <a:spcBef>
                  <a:spcPct val="0"/>
                </a:spcBef>
              </a:pPr>
              <a:endParaRPr/>
            </a:p>
          </p:txBody>
        </p:sp>
      </p:grpSp>
      <p:sp>
        <p:nvSpPr>
          <p:cNvPr id="7" name="TextBox 7"/>
          <p:cNvSpPr txBox="1"/>
          <p:nvPr/>
        </p:nvSpPr>
        <p:spPr>
          <a:xfrm>
            <a:off x="410185" y="4437806"/>
            <a:ext cx="3581400" cy="753861"/>
          </a:xfrm>
          <a:prstGeom prst="rect">
            <a:avLst/>
          </a:prstGeom>
        </p:spPr>
        <p:txBody>
          <a:bodyPr wrap="square" lIns="0" tIns="0" rIns="0" bIns="0" rtlCol="0" anchor="t">
            <a:spAutoFit/>
          </a:bodyPr>
          <a:lstStyle/>
          <a:p>
            <a:pPr algn="l">
              <a:lnSpc>
                <a:spcPts val="5776"/>
              </a:lnSpc>
            </a:pPr>
            <a:r>
              <a:rPr lang="en-US" sz="5500" dirty="0">
                <a:solidFill>
                  <a:srgbClr val="000000"/>
                </a:solidFill>
                <a:latin typeface="Archivo Black"/>
                <a:ea typeface="Archivo Black"/>
                <a:cs typeface="Archivo Black"/>
                <a:sym typeface="Archivo Black"/>
              </a:rPr>
              <a:t>Overview</a:t>
            </a:r>
          </a:p>
        </p:txBody>
      </p:sp>
      <p:sp>
        <p:nvSpPr>
          <p:cNvPr id="8" name="TextBox 8"/>
          <p:cNvSpPr txBox="1"/>
          <p:nvPr/>
        </p:nvSpPr>
        <p:spPr>
          <a:xfrm>
            <a:off x="6781800" y="1681013"/>
            <a:ext cx="9420545" cy="6924973"/>
          </a:xfrm>
          <a:prstGeom prst="rect">
            <a:avLst/>
          </a:prstGeom>
        </p:spPr>
        <p:txBody>
          <a:bodyPr lIns="0" tIns="0" rIns="0" bIns="0" rtlCol="0" anchor="t">
            <a:spAutoFit/>
          </a:bodyPr>
          <a:lstStyle/>
          <a:p>
            <a:r>
              <a:rPr lang="en-US" sz="5000" spc="136" dirty="0">
                <a:solidFill>
                  <a:srgbClr val="000000"/>
                </a:solidFill>
                <a:latin typeface="HK Grotesk"/>
                <a:ea typeface="HK Grotesk"/>
                <a:cs typeface="HK Grotesk"/>
                <a:sym typeface="HK Grotesk"/>
              </a:rPr>
              <a:t>01: Machine learning pipeline</a:t>
            </a:r>
          </a:p>
          <a:p>
            <a:pPr algn="l"/>
            <a:endParaRPr lang="en-US" sz="5000" spc="136" dirty="0">
              <a:solidFill>
                <a:srgbClr val="000000"/>
              </a:solidFill>
              <a:latin typeface="HK Grotesk"/>
              <a:ea typeface="HK Grotesk"/>
              <a:cs typeface="HK Grotesk"/>
              <a:sym typeface="HK Grotesk"/>
            </a:endParaRPr>
          </a:p>
          <a:p>
            <a:r>
              <a:rPr lang="en-US" sz="5000" spc="136" dirty="0">
                <a:solidFill>
                  <a:srgbClr val="000000"/>
                </a:solidFill>
                <a:latin typeface="HK Grotesk"/>
                <a:ea typeface="HK Grotesk"/>
                <a:cs typeface="HK Grotesk"/>
                <a:sym typeface="HK Grotesk"/>
              </a:rPr>
              <a:t>02: Functions</a:t>
            </a:r>
          </a:p>
          <a:p>
            <a:pPr algn="l"/>
            <a:endParaRPr lang="en-US" sz="5000" spc="136" dirty="0">
              <a:solidFill>
                <a:srgbClr val="000000"/>
              </a:solidFill>
              <a:latin typeface="HK Grotesk"/>
              <a:ea typeface="HK Grotesk"/>
              <a:cs typeface="HK Grotesk"/>
              <a:sym typeface="HK Grotesk"/>
            </a:endParaRPr>
          </a:p>
          <a:p>
            <a:r>
              <a:rPr lang="en-US" sz="5000" spc="136" dirty="0">
                <a:solidFill>
                  <a:srgbClr val="000000"/>
                </a:solidFill>
                <a:latin typeface="HK Grotesk"/>
                <a:ea typeface="HK Grotesk"/>
                <a:cs typeface="HK Grotesk"/>
                <a:sym typeface="HK Grotesk"/>
              </a:rPr>
              <a:t>03: Model evaluation</a:t>
            </a:r>
          </a:p>
          <a:p>
            <a:pPr algn="l"/>
            <a:endParaRPr lang="en-US" sz="5000" spc="136" dirty="0">
              <a:solidFill>
                <a:srgbClr val="000000"/>
              </a:solidFill>
              <a:latin typeface="HK Grotesk"/>
              <a:ea typeface="HK Grotesk"/>
              <a:cs typeface="HK Grotesk"/>
              <a:sym typeface="HK Grotesk"/>
            </a:endParaRPr>
          </a:p>
          <a:p>
            <a:r>
              <a:rPr lang="en-US" sz="5000" spc="136" dirty="0">
                <a:solidFill>
                  <a:srgbClr val="000000"/>
                </a:solidFill>
                <a:latin typeface="HK Grotesk"/>
                <a:ea typeface="HK Grotesk"/>
                <a:cs typeface="HK Grotesk"/>
                <a:sym typeface="HK Grotesk"/>
              </a:rPr>
              <a:t>04: Optimization</a:t>
            </a:r>
          </a:p>
          <a:p>
            <a:pPr algn="l"/>
            <a:endParaRPr lang="en-US" sz="5000" spc="136" dirty="0">
              <a:solidFill>
                <a:srgbClr val="000000"/>
              </a:solidFill>
              <a:latin typeface="HK Grotesk"/>
              <a:ea typeface="HK Grotesk"/>
              <a:cs typeface="HK Grotesk"/>
              <a:sym typeface="HK Grotesk"/>
            </a:endParaRPr>
          </a:p>
          <a:p>
            <a:r>
              <a:rPr lang="en-US" sz="5000" spc="136" dirty="0">
                <a:solidFill>
                  <a:srgbClr val="000000"/>
                </a:solidFill>
                <a:latin typeface="HK Grotesk"/>
                <a:ea typeface="HK Grotesk"/>
                <a:cs typeface="HK Grotesk"/>
                <a:sym typeface="HK Grotesk"/>
              </a:rPr>
              <a:t>05: Generalization</a:t>
            </a:r>
          </a:p>
        </p:txBody>
      </p:sp>
      <p:pic>
        <p:nvPicPr>
          <p:cNvPr id="12" name="Picture 11">
            <a:extLst>
              <a:ext uri="{FF2B5EF4-FFF2-40B4-BE49-F238E27FC236}">
                <a16:creationId xmlns:a16="http://schemas.microsoft.com/office/drawing/2014/main" id="{7182E032-529F-4797-F0BA-6B37E30B4EF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51236" y="8343900"/>
            <a:ext cx="2922708" cy="1773440"/>
          </a:xfrm>
          <a:prstGeom prst="rect">
            <a:avLst/>
          </a:prstGeom>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BD406E7-AD63-0B3D-06CF-8A345191134F}"/>
            </a:ext>
          </a:extLst>
        </p:cNvPr>
        <p:cNvGrpSpPr/>
        <p:nvPr/>
      </p:nvGrpSpPr>
      <p:grpSpPr>
        <a:xfrm>
          <a:off x="0" y="0"/>
          <a:ext cx="0" cy="0"/>
          <a:chOff x="0" y="0"/>
          <a:chExt cx="0" cy="0"/>
        </a:xfrm>
      </p:grpSpPr>
      <p:grpSp>
        <p:nvGrpSpPr>
          <p:cNvPr id="23" name="Group 23">
            <a:extLst>
              <a:ext uri="{FF2B5EF4-FFF2-40B4-BE49-F238E27FC236}">
                <a16:creationId xmlns:a16="http://schemas.microsoft.com/office/drawing/2014/main" id="{6966EC3E-6C58-AF94-79DD-642B7319034C}"/>
              </a:ext>
            </a:extLst>
          </p:cNvPr>
          <p:cNvGrpSpPr/>
          <p:nvPr/>
        </p:nvGrpSpPr>
        <p:grpSpPr>
          <a:xfrm>
            <a:off x="17259300" y="11519"/>
            <a:ext cx="1028700" cy="10287000"/>
            <a:chOff x="0" y="0"/>
            <a:chExt cx="270933" cy="2709333"/>
          </a:xfrm>
        </p:grpSpPr>
        <p:sp>
          <p:nvSpPr>
            <p:cNvPr id="24" name="Freeform 24">
              <a:extLst>
                <a:ext uri="{FF2B5EF4-FFF2-40B4-BE49-F238E27FC236}">
                  <a16:creationId xmlns:a16="http://schemas.microsoft.com/office/drawing/2014/main" id="{75358DF6-FEE6-CD76-99D5-256B40A9741E}"/>
                </a:ext>
              </a:extLst>
            </p:cNvPr>
            <p:cNvSpPr/>
            <p:nvPr/>
          </p:nvSpPr>
          <p:spPr>
            <a:xfrm>
              <a:off x="0" y="0"/>
              <a:ext cx="270933" cy="2709333"/>
            </a:xfrm>
            <a:custGeom>
              <a:avLst/>
              <a:gdLst/>
              <a:ahLst/>
              <a:cxnLst/>
              <a:rect l="l" t="t" r="r" b="b"/>
              <a:pathLst>
                <a:path w="270933" h="2709333">
                  <a:moveTo>
                    <a:pt x="0" y="0"/>
                  </a:moveTo>
                  <a:lnTo>
                    <a:pt x="270933" y="0"/>
                  </a:lnTo>
                  <a:lnTo>
                    <a:pt x="270933" y="2709333"/>
                  </a:lnTo>
                  <a:lnTo>
                    <a:pt x="0" y="2709333"/>
                  </a:lnTo>
                  <a:close/>
                </a:path>
              </a:pathLst>
            </a:custGeom>
            <a:gradFill rotWithShape="1">
              <a:gsLst>
                <a:gs pos="0">
                  <a:srgbClr val="65CED1">
                    <a:alpha val="100000"/>
                  </a:srgbClr>
                </a:gs>
                <a:gs pos="100000">
                  <a:srgbClr val="000000">
                    <a:alpha val="100000"/>
                  </a:srgbClr>
                </a:gs>
              </a:gsLst>
              <a:lin ang="2700000"/>
            </a:gradFill>
            <a:ln cap="sq">
              <a:noFill/>
              <a:prstDash val="solid"/>
              <a:miter/>
            </a:ln>
          </p:spPr>
        </p:sp>
        <p:sp>
          <p:nvSpPr>
            <p:cNvPr id="25" name="TextBox 25">
              <a:extLst>
                <a:ext uri="{FF2B5EF4-FFF2-40B4-BE49-F238E27FC236}">
                  <a16:creationId xmlns:a16="http://schemas.microsoft.com/office/drawing/2014/main" id="{69AEAE6C-9114-FAEF-6C2C-68CC77C0B995}"/>
                </a:ext>
              </a:extLst>
            </p:cNvPr>
            <p:cNvSpPr txBox="1"/>
            <p:nvPr/>
          </p:nvSpPr>
          <p:spPr>
            <a:xfrm>
              <a:off x="0" y="-57150"/>
              <a:ext cx="270933" cy="2766483"/>
            </a:xfrm>
            <a:prstGeom prst="rect">
              <a:avLst/>
            </a:prstGeom>
          </p:spPr>
          <p:txBody>
            <a:bodyPr lIns="50800" tIns="50800" rIns="50800" bIns="50800" rtlCol="0" anchor="ctr"/>
            <a:lstStyle/>
            <a:p>
              <a:pPr marL="0" lvl="0" indent="0" algn="ctr">
                <a:lnSpc>
                  <a:spcPts val="3447"/>
                </a:lnSpc>
                <a:spcBef>
                  <a:spcPct val="0"/>
                </a:spcBef>
              </a:pPr>
              <a:endParaRPr/>
            </a:p>
          </p:txBody>
        </p:sp>
      </p:grpSp>
      <p:sp>
        <p:nvSpPr>
          <p:cNvPr id="26" name="TextBox 8">
            <a:extLst>
              <a:ext uri="{FF2B5EF4-FFF2-40B4-BE49-F238E27FC236}">
                <a16:creationId xmlns:a16="http://schemas.microsoft.com/office/drawing/2014/main" id="{5623B6D8-2F7F-84E1-ECE4-B4C5EFA2526D}"/>
              </a:ext>
            </a:extLst>
          </p:cNvPr>
          <p:cNvSpPr txBox="1"/>
          <p:nvPr/>
        </p:nvSpPr>
        <p:spPr>
          <a:xfrm>
            <a:off x="304800" y="1028700"/>
            <a:ext cx="11472756" cy="807337"/>
          </a:xfrm>
          <a:prstGeom prst="rect">
            <a:avLst/>
          </a:prstGeom>
        </p:spPr>
        <p:txBody>
          <a:bodyPr wrap="square" lIns="0" tIns="0" rIns="0" bIns="0" rtlCol="0" anchor="t">
            <a:spAutoFit/>
          </a:bodyPr>
          <a:lstStyle/>
          <a:p>
            <a:pPr algn="l">
              <a:lnSpc>
                <a:spcPts val="5776"/>
              </a:lnSpc>
            </a:pPr>
            <a:r>
              <a:rPr lang="en-US" sz="7000" dirty="0">
                <a:solidFill>
                  <a:srgbClr val="000000"/>
                </a:solidFill>
                <a:latin typeface="Archivo Black"/>
                <a:ea typeface="Archivo Black"/>
                <a:cs typeface="Archivo Black"/>
                <a:sym typeface="Archivo Black"/>
              </a:rPr>
              <a:t>05: Generalization</a:t>
            </a:r>
          </a:p>
        </p:txBody>
      </p:sp>
      <p:sp>
        <p:nvSpPr>
          <p:cNvPr id="27" name="TextBox 11">
            <a:extLst>
              <a:ext uri="{FF2B5EF4-FFF2-40B4-BE49-F238E27FC236}">
                <a16:creationId xmlns:a16="http://schemas.microsoft.com/office/drawing/2014/main" id="{0E988A68-154E-810E-88F9-9D2EFFFC7DA5}"/>
              </a:ext>
            </a:extLst>
          </p:cNvPr>
          <p:cNvSpPr txBox="1"/>
          <p:nvPr/>
        </p:nvSpPr>
        <p:spPr>
          <a:xfrm>
            <a:off x="1733206" y="2079403"/>
            <a:ext cx="14988709" cy="1780552"/>
          </a:xfrm>
          <a:prstGeom prst="rect">
            <a:avLst/>
          </a:prstGeom>
        </p:spPr>
        <p:txBody>
          <a:bodyPr wrap="square" lIns="0" tIns="0" rIns="0" bIns="0" rtlCol="0" anchor="t">
            <a:spAutoFit/>
          </a:bodyPr>
          <a:lstStyle/>
          <a:p>
            <a:pPr marL="342900" lvl="0" indent="-342900" algn="l">
              <a:lnSpc>
                <a:spcPts val="2259"/>
              </a:lnSpc>
              <a:spcBef>
                <a:spcPct val="0"/>
              </a:spcBef>
              <a:buFont typeface="Arial" panose="020B0604020202020204" pitchFamily="34" charset="0"/>
              <a:buChar char="•"/>
            </a:pPr>
            <a:r>
              <a:rPr lang="en-US" sz="2200" spc="-8" dirty="0">
                <a:solidFill>
                  <a:srgbClr val="343434"/>
                </a:solidFill>
                <a:latin typeface="HK Grotesk"/>
                <a:ea typeface="HK Grotesk"/>
                <a:cs typeface="HK Grotesk"/>
                <a:sym typeface="HK Grotesk"/>
              </a:rPr>
              <a:t>Generalization is the ability of a machine-learning model to perform well on new, unseen data rather than just the data used for training. </a:t>
            </a:r>
          </a:p>
          <a:p>
            <a:pPr marL="342900" lvl="0" indent="-342900" algn="l">
              <a:lnSpc>
                <a:spcPts val="2259"/>
              </a:lnSpc>
              <a:spcBef>
                <a:spcPct val="0"/>
              </a:spcBef>
              <a:buFont typeface="Arial" panose="020B0604020202020204" pitchFamily="34" charset="0"/>
              <a:buChar char="•"/>
            </a:pPr>
            <a:r>
              <a:rPr lang="en-US" sz="2200" spc="-8" dirty="0">
                <a:solidFill>
                  <a:srgbClr val="343434"/>
                </a:solidFill>
                <a:latin typeface="HK Grotesk"/>
                <a:ea typeface="HK Grotesk"/>
                <a:cs typeface="HK Grotesk"/>
                <a:sym typeface="HK Grotesk"/>
              </a:rPr>
              <a:t>A model that generalizes effectively learns the underlying patterns in the data instead of memorizing specific examples.</a:t>
            </a:r>
          </a:p>
          <a:p>
            <a:pPr marL="342900" lvl="0" indent="-342900" algn="l">
              <a:lnSpc>
                <a:spcPts val="2259"/>
              </a:lnSpc>
              <a:spcBef>
                <a:spcPct val="0"/>
              </a:spcBef>
              <a:buFont typeface="Arial" panose="020B0604020202020204" pitchFamily="34" charset="0"/>
              <a:buChar char="•"/>
            </a:pPr>
            <a:r>
              <a:rPr lang="en-US" sz="2200" spc="-8" dirty="0">
                <a:solidFill>
                  <a:srgbClr val="343434"/>
                </a:solidFill>
                <a:latin typeface="HK Grotesk"/>
                <a:ea typeface="HK Grotesk"/>
                <a:cs typeface="HK Grotesk"/>
                <a:sym typeface="HK Grotesk"/>
              </a:rPr>
              <a:t> Good generalization results in accurate predictions on real-world data. </a:t>
            </a:r>
          </a:p>
          <a:p>
            <a:pPr marL="342900" lvl="0" indent="-342900" algn="l">
              <a:lnSpc>
                <a:spcPts val="2259"/>
              </a:lnSpc>
              <a:spcBef>
                <a:spcPct val="0"/>
              </a:spcBef>
              <a:buFont typeface="Arial" panose="020B0604020202020204" pitchFamily="34" charset="0"/>
              <a:buChar char="•"/>
            </a:pPr>
            <a:r>
              <a:rPr lang="en-US" sz="2200" spc="-8" dirty="0">
                <a:solidFill>
                  <a:srgbClr val="343434"/>
                </a:solidFill>
                <a:latin typeface="HK Grotesk"/>
                <a:ea typeface="HK Grotesk"/>
                <a:cs typeface="HK Grotesk"/>
                <a:sym typeface="HK Grotesk"/>
              </a:rPr>
              <a:t>It is a key indicator of a model's usefulness and reliability. </a:t>
            </a:r>
          </a:p>
          <a:p>
            <a:pPr marL="342900" lvl="0" indent="-342900" algn="l">
              <a:lnSpc>
                <a:spcPts val="2259"/>
              </a:lnSpc>
              <a:spcBef>
                <a:spcPct val="0"/>
              </a:spcBef>
              <a:buFont typeface="Arial" panose="020B0604020202020204" pitchFamily="34" charset="0"/>
              <a:buChar char="•"/>
            </a:pPr>
            <a:r>
              <a:rPr lang="en-US" sz="2200" spc="-8" dirty="0">
                <a:solidFill>
                  <a:srgbClr val="343434"/>
                </a:solidFill>
                <a:latin typeface="HK Grotesk"/>
                <a:ea typeface="HK Grotesk"/>
                <a:cs typeface="HK Grotesk"/>
                <a:sym typeface="HK Grotesk"/>
              </a:rPr>
              <a:t>Poor generalization often occurs when a model overfits the training data.</a:t>
            </a:r>
          </a:p>
        </p:txBody>
      </p:sp>
      <p:pic>
        <p:nvPicPr>
          <p:cNvPr id="3" name="Picture 2">
            <a:extLst>
              <a:ext uri="{FF2B5EF4-FFF2-40B4-BE49-F238E27FC236}">
                <a16:creationId xmlns:a16="http://schemas.microsoft.com/office/drawing/2014/main" id="{8F26CACE-ED97-614A-8E2E-9F13FEA6576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75507" y="4838700"/>
            <a:ext cx="9904106" cy="4191000"/>
          </a:xfrm>
          <a:prstGeom prst="rect">
            <a:avLst/>
          </a:prstGeom>
        </p:spPr>
      </p:pic>
    </p:spTree>
    <p:extLst>
      <p:ext uri="{BB962C8B-B14F-4D97-AF65-F5344CB8AC3E}">
        <p14:creationId xmlns:p14="http://schemas.microsoft.com/office/powerpoint/2010/main" val="53655163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3">
            <a:extLst>
              <a:ext uri="{FF2B5EF4-FFF2-40B4-BE49-F238E27FC236}">
                <a16:creationId xmlns:a16="http://schemas.microsoft.com/office/drawing/2014/main" id="{7524D151-825A-8840-CE98-3F52130DFBF4}"/>
              </a:ext>
            </a:extLst>
          </p:cNvPr>
          <p:cNvGrpSpPr/>
          <p:nvPr/>
        </p:nvGrpSpPr>
        <p:grpSpPr>
          <a:xfrm>
            <a:off x="0" y="0"/>
            <a:ext cx="1028700" cy="10287000"/>
            <a:chOff x="0" y="0"/>
            <a:chExt cx="270933" cy="2709333"/>
          </a:xfrm>
        </p:grpSpPr>
        <p:sp>
          <p:nvSpPr>
            <p:cNvPr id="3" name="Freeform 24">
              <a:extLst>
                <a:ext uri="{FF2B5EF4-FFF2-40B4-BE49-F238E27FC236}">
                  <a16:creationId xmlns:a16="http://schemas.microsoft.com/office/drawing/2014/main" id="{57649458-7FAC-0B80-E317-6B3EEC645738}"/>
                </a:ext>
              </a:extLst>
            </p:cNvPr>
            <p:cNvSpPr/>
            <p:nvPr/>
          </p:nvSpPr>
          <p:spPr>
            <a:xfrm>
              <a:off x="0" y="0"/>
              <a:ext cx="270933" cy="2709333"/>
            </a:xfrm>
            <a:custGeom>
              <a:avLst/>
              <a:gdLst/>
              <a:ahLst/>
              <a:cxnLst/>
              <a:rect l="l" t="t" r="r" b="b"/>
              <a:pathLst>
                <a:path w="270933" h="2709333">
                  <a:moveTo>
                    <a:pt x="0" y="0"/>
                  </a:moveTo>
                  <a:lnTo>
                    <a:pt x="270933" y="0"/>
                  </a:lnTo>
                  <a:lnTo>
                    <a:pt x="270933" y="2709333"/>
                  </a:lnTo>
                  <a:lnTo>
                    <a:pt x="0" y="2709333"/>
                  </a:lnTo>
                  <a:close/>
                </a:path>
              </a:pathLst>
            </a:custGeom>
            <a:gradFill rotWithShape="1">
              <a:gsLst>
                <a:gs pos="0">
                  <a:srgbClr val="65CED1">
                    <a:alpha val="100000"/>
                  </a:srgbClr>
                </a:gs>
                <a:gs pos="100000">
                  <a:srgbClr val="000000">
                    <a:alpha val="100000"/>
                  </a:srgbClr>
                </a:gs>
              </a:gsLst>
              <a:lin ang="2700000"/>
            </a:gradFill>
            <a:ln cap="sq">
              <a:noFill/>
              <a:prstDash val="solid"/>
              <a:miter/>
            </a:ln>
          </p:spPr>
        </p:sp>
        <p:sp>
          <p:nvSpPr>
            <p:cNvPr id="4" name="TextBox 25">
              <a:extLst>
                <a:ext uri="{FF2B5EF4-FFF2-40B4-BE49-F238E27FC236}">
                  <a16:creationId xmlns:a16="http://schemas.microsoft.com/office/drawing/2014/main" id="{57C4B327-0367-E685-4A85-016A17B66DFE}"/>
                </a:ext>
              </a:extLst>
            </p:cNvPr>
            <p:cNvSpPr txBox="1"/>
            <p:nvPr/>
          </p:nvSpPr>
          <p:spPr>
            <a:xfrm>
              <a:off x="0" y="-57150"/>
              <a:ext cx="270933" cy="2766483"/>
            </a:xfrm>
            <a:prstGeom prst="rect">
              <a:avLst/>
            </a:prstGeom>
          </p:spPr>
          <p:txBody>
            <a:bodyPr lIns="50800" tIns="50800" rIns="50800" bIns="50800" rtlCol="0" anchor="ctr"/>
            <a:lstStyle/>
            <a:p>
              <a:pPr marL="0" lvl="0" indent="0" algn="ctr">
                <a:lnSpc>
                  <a:spcPts val="3447"/>
                </a:lnSpc>
                <a:spcBef>
                  <a:spcPct val="0"/>
                </a:spcBef>
              </a:pPr>
              <a:endParaRPr/>
            </a:p>
          </p:txBody>
        </p:sp>
      </p:grpSp>
      <p:sp>
        <p:nvSpPr>
          <p:cNvPr id="5" name="TextBox 8">
            <a:extLst>
              <a:ext uri="{FF2B5EF4-FFF2-40B4-BE49-F238E27FC236}">
                <a16:creationId xmlns:a16="http://schemas.microsoft.com/office/drawing/2014/main" id="{EF7FDC60-9945-3B18-A441-AB12E3AB5456}"/>
              </a:ext>
            </a:extLst>
          </p:cNvPr>
          <p:cNvSpPr txBox="1"/>
          <p:nvPr/>
        </p:nvSpPr>
        <p:spPr>
          <a:xfrm>
            <a:off x="1981200" y="495300"/>
            <a:ext cx="11582400" cy="646972"/>
          </a:xfrm>
          <a:prstGeom prst="rect">
            <a:avLst/>
          </a:prstGeom>
        </p:spPr>
        <p:txBody>
          <a:bodyPr wrap="square" lIns="0" tIns="0" rIns="0" bIns="0" rtlCol="0" anchor="t">
            <a:spAutoFit/>
          </a:bodyPr>
          <a:lstStyle/>
          <a:p>
            <a:pPr>
              <a:lnSpc>
                <a:spcPts val="5776"/>
              </a:lnSpc>
            </a:pPr>
            <a:r>
              <a:rPr lang="en-US" sz="2500" dirty="0">
                <a:solidFill>
                  <a:srgbClr val="000000"/>
                </a:solidFill>
                <a:latin typeface="Archivo Black"/>
                <a:ea typeface="Archivo Black"/>
                <a:cs typeface="Archivo Black"/>
                <a:sym typeface="Archivo Black"/>
              </a:rPr>
              <a:t>Illustrating underfitting and overfitting</a:t>
            </a:r>
          </a:p>
        </p:txBody>
      </p:sp>
      <p:pic>
        <p:nvPicPr>
          <p:cNvPr id="7" name="Picture 6">
            <a:extLst>
              <a:ext uri="{FF2B5EF4-FFF2-40B4-BE49-F238E27FC236}">
                <a16:creationId xmlns:a16="http://schemas.microsoft.com/office/drawing/2014/main" id="{8987FF35-FA69-8770-1A3E-91681D8146B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936546" y="1714500"/>
            <a:ext cx="6414907" cy="3553119"/>
          </a:xfrm>
          <a:prstGeom prst="rect">
            <a:avLst/>
          </a:prstGeom>
        </p:spPr>
      </p:pic>
      <p:sp>
        <p:nvSpPr>
          <p:cNvPr id="8" name="TextBox 11">
            <a:extLst>
              <a:ext uri="{FF2B5EF4-FFF2-40B4-BE49-F238E27FC236}">
                <a16:creationId xmlns:a16="http://schemas.microsoft.com/office/drawing/2014/main" id="{74EB904F-C936-64D7-8E87-7178EDAE9254}"/>
              </a:ext>
            </a:extLst>
          </p:cNvPr>
          <p:cNvSpPr txBox="1"/>
          <p:nvPr/>
        </p:nvSpPr>
        <p:spPr>
          <a:xfrm>
            <a:off x="1981200" y="5860226"/>
            <a:ext cx="14988709" cy="1988942"/>
          </a:xfrm>
          <a:prstGeom prst="rect">
            <a:avLst/>
          </a:prstGeom>
        </p:spPr>
        <p:txBody>
          <a:bodyPr wrap="square" lIns="0" tIns="0" rIns="0" bIns="0" rtlCol="0" anchor="t">
            <a:spAutoFit/>
          </a:bodyPr>
          <a:lstStyle/>
          <a:p>
            <a:pPr marL="342900" lvl="0" indent="-342900" algn="l">
              <a:lnSpc>
                <a:spcPct val="150000"/>
              </a:lnSpc>
              <a:spcBef>
                <a:spcPct val="0"/>
              </a:spcBef>
              <a:buFont typeface="Arial" panose="020B0604020202020204" pitchFamily="34" charset="0"/>
              <a:buChar char="•"/>
            </a:pPr>
            <a:r>
              <a:rPr lang="en-US" sz="2200" b="1" spc="-8" dirty="0">
                <a:solidFill>
                  <a:srgbClr val="343434"/>
                </a:solidFill>
                <a:latin typeface="HK Grotesk"/>
                <a:ea typeface="HK Grotesk"/>
                <a:cs typeface="HK Grotesk"/>
                <a:sym typeface="HK Grotesk"/>
              </a:rPr>
              <a:t>Underfitting:</a:t>
            </a:r>
            <a:r>
              <a:rPr lang="en-US" sz="2200" spc="-8" dirty="0">
                <a:solidFill>
                  <a:srgbClr val="343434"/>
                </a:solidFill>
                <a:latin typeface="HK Grotesk"/>
                <a:ea typeface="HK Grotesk"/>
                <a:cs typeface="HK Grotesk"/>
                <a:sym typeface="HK Grotesk"/>
              </a:rPr>
              <a:t> When the model is too simple to capture the underlying patterns in the data.</a:t>
            </a:r>
          </a:p>
          <a:p>
            <a:pPr marL="342900" lvl="0" indent="-342900" algn="l">
              <a:lnSpc>
                <a:spcPct val="150000"/>
              </a:lnSpc>
              <a:spcBef>
                <a:spcPct val="0"/>
              </a:spcBef>
              <a:buFont typeface="Arial" panose="020B0604020202020204" pitchFamily="34" charset="0"/>
              <a:buChar char="•"/>
            </a:pPr>
            <a:r>
              <a:rPr lang="en-US" sz="2200" b="1" spc="-8" dirty="0">
                <a:solidFill>
                  <a:srgbClr val="343434"/>
                </a:solidFill>
                <a:latin typeface="HK Grotesk"/>
                <a:ea typeface="HK Grotesk"/>
                <a:cs typeface="HK Grotesk"/>
                <a:sym typeface="HK Grotesk"/>
              </a:rPr>
              <a:t>Overfitting</a:t>
            </a:r>
            <a:r>
              <a:rPr lang="en-US" sz="2200" spc="-8" dirty="0">
                <a:solidFill>
                  <a:srgbClr val="343434"/>
                </a:solidFill>
                <a:latin typeface="HK Grotesk"/>
                <a:ea typeface="HK Grotesk"/>
                <a:cs typeface="HK Grotesk"/>
                <a:sym typeface="HK Grotesk"/>
              </a:rPr>
              <a:t> occurs when the model learns the training data too closely, including noise and random fluctuations.</a:t>
            </a:r>
          </a:p>
          <a:p>
            <a:pPr marL="342900" lvl="0" indent="-342900" algn="l">
              <a:lnSpc>
                <a:spcPct val="150000"/>
              </a:lnSpc>
              <a:spcBef>
                <a:spcPct val="0"/>
              </a:spcBef>
              <a:buFont typeface="Arial" panose="020B0604020202020204" pitchFamily="34" charset="0"/>
              <a:buChar char="•"/>
            </a:pPr>
            <a:r>
              <a:rPr lang="en-US" sz="2200" b="1" spc="-8" dirty="0">
                <a:solidFill>
                  <a:srgbClr val="343434"/>
                </a:solidFill>
                <a:latin typeface="HK Grotesk"/>
                <a:ea typeface="HK Grotesk"/>
                <a:cs typeface="HK Grotesk"/>
                <a:sym typeface="HK Grotesk"/>
              </a:rPr>
              <a:t>Regularization</a:t>
            </a:r>
            <a:r>
              <a:rPr lang="en-US" sz="2200" spc="-8" dirty="0">
                <a:solidFill>
                  <a:srgbClr val="343434"/>
                </a:solidFill>
                <a:latin typeface="HK Grotesk"/>
                <a:ea typeface="HK Grotesk"/>
                <a:cs typeface="HK Grotesk"/>
                <a:sym typeface="HK Grotesk"/>
              </a:rPr>
              <a:t> refers to a set of techniques used to improve a model's ability to generalize by reducing overfitting and preventing it from becoming overly sensitive to the training data.</a:t>
            </a:r>
          </a:p>
        </p:txBody>
      </p:sp>
    </p:spTree>
    <p:extLst>
      <p:ext uri="{BB962C8B-B14F-4D97-AF65-F5344CB8AC3E}">
        <p14:creationId xmlns:p14="http://schemas.microsoft.com/office/powerpoint/2010/main" val="191444613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0" y="0"/>
            <a:ext cx="8028682" cy="10287000"/>
            <a:chOff x="0" y="0"/>
            <a:chExt cx="2114550" cy="2709333"/>
          </a:xfrm>
        </p:grpSpPr>
        <p:sp>
          <p:nvSpPr>
            <p:cNvPr id="3" name="Freeform 3"/>
            <p:cNvSpPr/>
            <p:nvPr/>
          </p:nvSpPr>
          <p:spPr>
            <a:xfrm>
              <a:off x="0" y="0"/>
              <a:ext cx="2114550" cy="2709333"/>
            </a:xfrm>
            <a:custGeom>
              <a:avLst/>
              <a:gdLst/>
              <a:ahLst/>
              <a:cxnLst/>
              <a:rect l="l" t="t" r="r" b="b"/>
              <a:pathLst>
                <a:path w="2114550" h="2709333">
                  <a:moveTo>
                    <a:pt x="0" y="0"/>
                  </a:moveTo>
                  <a:lnTo>
                    <a:pt x="2114550" y="0"/>
                  </a:lnTo>
                  <a:lnTo>
                    <a:pt x="2114550" y="2709333"/>
                  </a:lnTo>
                  <a:lnTo>
                    <a:pt x="0" y="2709333"/>
                  </a:lnTo>
                  <a:close/>
                </a:path>
              </a:pathLst>
            </a:custGeom>
            <a:gradFill rotWithShape="1">
              <a:gsLst>
                <a:gs pos="0">
                  <a:srgbClr val="65CED1">
                    <a:alpha val="100000"/>
                  </a:srgbClr>
                </a:gs>
                <a:gs pos="100000">
                  <a:srgbClr val="000000">
                    <a:alpha val="100000"/>
                  </a:srgbClr>
                </a:gs>
              </a:gsLst>
              <a:lin ang="2700000"/>
            </a:gradFill>
            <a:ln cap="sq">
              <a:noFill/>
              <a:prstDash val="solid"/>
              <a:miter/>
            </a:ln>
          </p:spPr>
        </p:sp>
        <p:sp>
          <p:nvSpPr>
            <p:cNvPr id="4" name="TextBox 4"/>
            <p:cNvSpPr txBox="1"/>
            <p:nvPr/>
          </p:nvSpPr>
          <p:spPr>
            <a:xfrm>
              <a:off x="0" y="-57150"/>
              <a:ext cx="2114550" cy="2766483"/>
            </a:xfrm>
            <a:prstGeom prst="rect">
              <a:avLst/>
            </a:prstGeom>
          </p:spPr>
          <p:txBody>
            <a:bodyPr lIns="50800" tIns="50800" rIns="50800" bIns="50800" rtlCol="0" anchor="ctr"/>
            <a:lstStyle/>
            <a:p>
              <a:pPr marL="0" lvl="0" indent="0" algn="ctr">
                <a:lnSpc>
                  <a:spcPts val="3447"/>
                </a:lnSpc>
                <a:spcBef>
                  <a:spcPct val="0"/>
                </a:spcBef>
              </a:pPr>
              <a:endParaRPr/>
            </a:p>
          </p:txBody>
        </p:sp>
      </p:grpSp>
      <p:sp>
        <p:nvSpPr>
          <p:cNvPr id="5" name="AutoShape 5"/>
          <p:cNvSpPr/>
          <p:nvPr/>
        </p:nvSpPr>
        <p:spPr>
          <a:xfrm>
            <a:off x="1761915" y="4860514"/>
            <a:ext cx="6642274" cy="0"/>
          </a:xfrm>
          <a:prstGeom prst="line">
            <a:avLst/>
          </a:prstGeom>
          <a:ln w="28575" cap="flat">
            <a:solidFill>
              <a:srgbClr val="FFFFFF"/>
            </a:solidFill>
            <a:prstDash val="solid"/>
            <a:headEnd type="none" w="sm" len="sm"/>
            <a:tailEnd type="none" w="sm" len="sm"/>
          </a:ln>
        </p:spPr>
      </p:sp>
      <p:sp>
        <p:nvSpPr>
          <p:cNvPr id="6" name="AutoShape 6"/>
          <p:cNvSpPr/>
          <p:nvPr/>
        </p:nvSpPr>
        <p:spPr>
          <a:xfrm>
            <a:off x="1761915" y="6934067"/>
            <a:ext cx="6642274" cy="0"/>
          </a:xfrm>
          <a:prstGeom prst="line">
            <a:avLst/>
          </a:prstGeom>
          <a:ln w="28575" cap="flat">
            <a:solidFill>
              <a:srgbClr val="FFFFFF"/>
            </a:solidFill>
            <a:prstDash val="solid"/>
            <a:headEnd type="none" w="sm" len="sm"/>
            <a:tailEnd type="none" w="sm" len="sm"/>
          </a:ln>
        </p:spPr>
      </p:sp>
      <p:sp>
        <p:nvSpPr>
          <p:cNvPr id="7" name="TextBox 7"/>
          <p:cNvSpPr txBox="1"/>
          <p:nvPr/>
        </p:nvSpPr>
        <p:spPr>
          <a:xfrm>
            <a:off x="1761915" y="3412821"/>
            <a:ext cx="900317" cy="503109"/>
          </a:xfrm>
          <a:prstGeom prst="rect">
            <a:avLst/>
          </a:prstGeom>
        </p:spPr>
        <p:txBody>
          <a:bodyPr lIns="0" tIns="0" rIns="0" bIns="0" rtlCol="0" anchor="t">
            <a:spAutoFit/>
          </a:bodyPr>
          <a:lstStyle/>
          <a:p>
            <a:pPr algn="l">
              <a:lnSpc>
                <a:spcPts val="3918"/>
              </a:lnSpc>
            </a:pPr>
            <a:r>
              <a:rPr lang="en-US" sz="3467">
                <a:solidFill>
                  <a:srgbClr val="FFFFFF"/>
                </a:solidFill>
                <a:latin typeface="HK Grotesk"/>
                <a:ea typeface="HK Grotesk"/>
                <a:cs typeface="HK Grotesk"/>
                <a:sym typeface="HK Grotesk"/>
              </a:rPr>
              <a:t>01</a:t>
            </a:r>
          </a:p>
        </p:txBody>
      </p:sp>
      <p:sp>
        <p:nvSpPr>
          <p:cNvPr id="8" name="TextBox 8"/>
          <p:cNvSpPr txBox="1"/>
          <p:nvPr/>
        </p:nvSpPr>
        <p:spPr>
          <a:xfrm>
            <a:off x="1729299" y="5480365"/>
            <a:ext cx="900317" cy="503109"/>
          </a:xfrm>
          <a:prstGeom prst="rect">
            <a:avLst/>
          </a:prstGeom>
        </p:spPr>
        <p:txBody>
          <a:bodyPr lIns="0" tIns="0" rIns="0" bIns="0" rtlCol="0" anchor="t">
            <a:spAutoFit/>
          </a:bodyPr>
          <a:lstStyle/>
          <a:p>
            <a:pPr algn="l">
              <a:lnSpc>
                <a:spcPts val="3918"/>
              </a:lnSpc>
            </a:pPr>
            <a:r>
              <a:rPr lang="en-US" sz="3467">
                <a:solidFill>
                  <a:srgbClr val="FFFFFF"/>
                </a:solidFill>
                <a:latin typeface="HK Grotesk"/>
                <a:ea typeface="HK Grotesk"/>
                <a:cs typeface="HK Grotesk"/>
                <a:sym typeface="HK Grotesk"/>
              </a:rPr>
              <a:t>02</a:t>
            </a:r>
          </a:p>
        </p:txBody>
      </p:sp>
      <p:sp>
        <p:nvSpPr>
          <p:cNvPr id="9" name="TextBox 9"/>
          <p:cNvSpPr txBox="1"/>
          <p:nvPr/>
        </p:nvSpPr>
        <p:spPr>
          <a:xfrm>
            <a:off x="2662232" y="3412821"/>
            <a:ext cx="2873427" cy="355803"/>
          </a:xfrm>
          <a:prstGeom prst="rect">
            <a:avLst/>
          </a:prstGeom>
        </p:spPr>
        <p:txBody>
          <a:bodyPr lIns="0" tIns="0" rIns="0" bIns="0" rtlCol="0" anchor="t">
            <a:spAutoFit/>
          </a:bodyPr>
          <a:lstStyle/>
          <a:p>
            <a:pPr algn="l">
              <a:lnSpc>
                <a:spcPts val="2685"/>
              </a:lnSpc>
            </a:pPr>
            <a:r>
              <a:rPr lang="en-US" sz="2500" dirty="0">
                <a:solidFill>
                  <a:srgbClr val="FFFFFF"/>
                </a:solidFill>
                <a:latin typeface="HK Grotesk"/>
                <a:ea typeface="HK Grotesk"/>
                <a:cs typeface="HK Grotesk"/>
                <a:sym typeface="HK Grotesk"/>
              </a:rPr>
              <a:t>L1/L2 regularization</a:t>
            </a:r>
          </a:p>
        </p:txBody>
      </p:sp>
      <p:sp>
        <p:nvSpPr>
          <p:cNvPr id="10" name="TextBox 10"/>
          <p:cNvSpPr txBox="1"/>
          <p:nvPr/>
        </p:nvSpPr>
        <p:spPr>
          <a:xfrm>
            <a:off x="2629616" y="5480365"/>
            <a:ext cx="2873427" cy="355803"/>
          </a:xfrm>
          <a:prstGeom prst="rect">
            <a:avLst/>
          </a:prstGeom>
        </p:spPr>
        <p:txBody>
          <a:bodyPr lIns="0" tIns="0" rIns="0" bIns="0" rtlCol="0" anchor="t">
            <a:spAutoFit/>
          </a:bodyPr>
          <a:lstStyle/>
          <a:p>
            <a:pPr algn="l">
              <a:lnSpc>
                <a:spcPts val="2685"/>
              </a:lnSpc>
            </a:pPr>
            <a:r>
              <a:rPr lang="en-US" sz="2500" dirty="0">
                <a:solidFill>
                  <a:srgbClr val="FFFFFF"/>
                </a:solidFill>
                <a:latin typeface="HK Grotesk"/>
                <a:ea typeface="HK Grotesk"/>
                <a:cs typeface="HK Grotesk"/>
                <a:sym typeface="HK Grotesk"/>
              </a:rPr>
              <a:t>Dropout</a:t>
            </a:r>
          </a:p>
        </p:txBody>
      </p:sp>
      <p:sp>
        <p:nvSpPr>
          <p:cNvPr id="11" name="TextBox 11"/>
          <p:cNvSpPr txBox="1"/>
          <p:nvPr/>
        </p:nvSpPr>
        <p:spPr>
          <a:xfrm>
            <a:off x="8462585" y="2650485"/>
            <a:ext cx="8783285" cy="2248629"/>
          </a:xfrm>
          <a:prstGeom prst="rect">
            <a:avLst/>
          </a:prstGeom>
        </p:spPr>
        <p:txBody>
          <a:bodyPr wrap="square" lIns="0" tIns="0" rIns="0" bIns="0" rtlCol="0" anchor="t">
            <a:spAutoFit/>
          </a:bodyPr>
          <a:lstStyle/>
          <a:p>
            <a:pPr marL="342900" lvl="0" indent="-342900">
              <a:lnSpc>
                <a:spcPts val="2467"/>
              </a:lnSpc>
              <a:spcBef>
                <a:spcPct val="0"/>
              </a:spcBef>
              <a:buFont typeface="Arial" panose="020B0604020202020204" pitchFamily="34" charset="0"/>
              <a:buChar char="•"/>
            </a:pPr>
            <a:r>
              <a:rPr lang="en-US" sz="2200" spc="-9" dirty="0">
                <a:solidFill>
                  <a:srgbClr val="343434"/>
                </a:solidFill>
                <a:latin typeface="HK Grotesk"/>
                <a:ea typeface="HK Grotesk"/>
                <a:cs typeface="HK Grotesk"/>
                <a:sym typeface="HK Grotesk"/>
              </a:rPr>
              <a:t>L1 Regularization (Lasso) adds the absolute values of model weights to the loss function. It can drive some weights to exactly zero, effectively performing feature selection.</a:t>
            </a:r>
          </a:p>
          <a:p>
            <a:pPr marL="342900" lvl="0" indent="-342900">
              <a:lnSpc>
                <a:spcPts val="2467"/>
              </a:lnSpc>
              <a:spcBef>
                <a:spcPct val="0"/>
              </a:spcBef>
              <a:buFont typeface="Arial" panose="020B0604020202020204" pitchFamily="34" charset="0"/>
              <a:buChar char="•"/>
            </a:pPr>
            <a:r>
              <a:rPr lang="en-US" sz="2200" spc="-9" dirty="0">
                <a:solidFill>
                  <a:srgbClr val="343434"/>
                </a:solidFill>
                <a:latin typeface="HK Grotesk"/>
                <a:ea typeface="HK Grotesk"/>
                <a:cs typeface="HK Grotesk"/>
                <a:sym typeface="HK Grotesk"/>
              </a:rPr>
              <a:t>L2 Regularization (Ridge) adds the squared values of model weights to the loss function. It reduces the magnitude of weights without eliminating them, leading to smoother and more stable models.</a:t>
            </a:r>
          </a:p>
          <a:p>
            <a:pPr marL="0" lvl="0" indent="0" algn="l">
              <a:lnSpc>
                <a:spcPts val="2467"/>
              </a:lnSpc>
              <a:spcBef>
                <a:spcPct val="0"/>
              </a:spcBef>
            </a:pPr>
            <a:endParaRPr lang="en-US" sz="2200" spc="-9" dirty="0">
              <a:solidFill>
                <a:srgbClr val="343434"/>
              </a:solidFill>
              <a:latin typeface="HK Grotesk"/>
              <a:ea typeface="HK Grotesk"/>
              <a:cs typeface="HK Grotesk"/>
              <a:sym typeface="HK Grotesk"/>
            </a:endParaRPr>
          </a:p>
        </p:txBody>
      </p:sp>
      <p:sp>
        <p:nvSpPr>
          <p:cNvPr id="12" name="TextBox 12"/>
          <p:cNvSpPr txBox="1"/>
          <p:nvPr/>
        </p:nvSpPr>
        <p:spPr>
          <a:xfrm>
            <a:off x="8627606" y="5122535"/>
            <a:ext cx="8121014" cy="1607428"/>
          </a:xfrm>
          <a:prstGeom prst="rect">
            <a:avLst/>
          </a:prstGeom>
        </p:spPr>
        <p:txBody>
          <a:bodyPr wrap="square" lIns="0" tIns="0" rIns="0" bIns="0" rtlCol="0" anchor="t">
            <a:spAutoFit/>
          </a:bodyPr>
          <a:lstStyle/>
          <a:p>
            <a:pPr marL="0" lvl="0" indent="0" algn="l">
              <a:lnSpc>
                <a:spcPts val="2467"/>
              </a:lnSpc>
              <a:spcBef>
                <a:spcPct val="0"/>
              </a:spcBef>
            </a:pPr>
            <a:r>
              <a:rPr lang="en-US" sz="2200" spc="-9" dirty="0">
                <a:solidFill>
                  <a:srgbClr val="343434"/>
                </a:solidFill>
                <a:latin typeface="HK Grotesk"/>
                <a:ea typeface="HK Grotesk"/>
                <a:cs typeface="HK Grotesk"/>
                <a:sym typeface="HK Grotesk"/>
              </a:rPr>
              <a:t>Randomly drops (sets to zero) a fraction of neurons during each training pass in neural networks. For example, you set a dropout rate of 0.5 in a neural network. On every training step, 50% of the neurons are randomly deactivated, reducing reliance on any one neuron.</a:t>
            </a:r>
          </a:p>
        </p:txBody>
      </p:sp>
      <p:sp>
        <p:nvSpPr>
          <p:cNvPr id="13" name="TextBox 13"/>
          <p:cNvSpPr txBox="1"/>
          <p:nvPr/>
        </p:nvSpPr>
        <p:spPr>
          <a:xfrm>
            <a:off x="1028700" y="683431"/>
            <a:ext cx="6546998" cy="1461939"/>
          </a:xfrm>
          <a:prstGeom prst="rect">
            <a:avLst/>
          </a:prstGeom>
        </p:spPr>
        <p:txBody>
          <a:bodyPr lIns="0" tIns="0" rIns="0" bIns="0" rtlCol="0" anchor="t">
            <a:spAutoFit/>
          </a:bodyPr>
          <a:lstStyle/>
          <a:p>
            <a:pPr algn="l">
              <a:lnSpc>
                <a:spcPts val="5742"/>
              </a:lnSpc>
            </a:pPr>
            <a:r>
              <a:rPr lang="en-US" sz="5081" dirty="0">
                <a:solidFill>
                  <a:srgbClr val="FFFFFF"/>
                </a:solidFill>
                <a:latin typeface="Archivo Black"/>
                <a:ea typeface="Archivo Black"/>
                <a:cs typeface="Archivo Black"/>
                <a:sym typeface="Archivo Black"/>
              </a:rPr>
              <a:t>Regularization Techniques</a:t>
            </a:r>
          </a:p>
        </p:txBody>
      </p:sp>
      <p:sp>
        <p:nvSpPr>
          <p:cNvPr id="14" name="AutoShape 14"/>
          <p:cNvSpPr/>
          <p:nvPr/>
        </p:nvSpPr>
        <p:spPr>
          <a:xfrm>
            <a:off x="7981826" y="4860514"/>
            <a:ext cx="8322258" cy="0"/>
          </a:xfrm>
          <a:prstGeom prst="line">
            <a:avLst/>
          </a:prstGeom>
          <a:ln w="28575" cap="flat">
            <a:solidFill>
              <a:srgbClr val="000000"/>
            </a:solidFill>
            <a:prstDash val="solid"/>
            <a:headEnd type="none" w="sm" len="sm"/>
            <a:tailEnd type="none" w="sm" len="sm"/>
          </a:ln>
        </p:spPr>
      </p:sp>
      <p:sp>
        <p:nvSpPr>
          <p:cNvPr id="15" name="AutoShape 15"/>
          <p:cNvSpPr/>
          <p:nvPr/>
        </p:nvSpPr>
        <p:spPr>
          <a:xfrm>
            <a:off x="8060742" y="6934067"/>
            <a:ext cx="8322258" cy="0"/>
          </a:xfrm>
          <a:prstGeom prst="line">
            <a:avLst/>
          </a:prstGeom>
          <a:ln w="28575" cap="flat">
            <a:solidFill>
              <a:srgbClr val="000000"/>
            </a:solidFill>
            <a:prstDash val="solid"/>
            <a:headEnd type="none" w="sm" len="sm"/>
            <a:tailEnd type="none" w="sm" len="sm"/>
          </a:ln>
        </p:spPr>
      </p:sp>
      <p:grpSp>
        <p:nvGrpSpPr>
          <p:cNvPr id="16" name="Group 16"/>
          <p:cNvGrpSpPr/>
          <p:nvPr/>
        </p:nvGrpSpPr>
        <p:grpSpPr>
          <a:xfrm>
            <a:off x="16342987" y="4673229"/>
            <a:ext cx="1411613" cy="338418"/>
            <a:chOff x="0" y="0"/>
            <a:chExt cx="465702" cy="111647"/>
          </a:xfrm>
        </p:grpSpPr>
        <p:sp>
          <p:nvSpPr>
            <p:cNvPr id="17" name="Freeform 17"/>
            <p:cNvSpPr/>
            <p:nvPr/>
          </p:nvSpPr>
          <p:spPr>
            <a:xfrm>
              <a:off x="0" y="0"/>
              <a:ext cx="465702" cy="111647"/>
            </a:xfrm>
            <a:custGeom>
              <a:avLst/>
              <a:gdLst/>
              <a:ahLst/>
              <a:cxnLst/>
              <a:rect l="l" t="t" r="r" b="b"/>
              <a:pathLst>
                <a:path w="465702" h="111647">
                  <a:moveTo>
                    <a:pt x="55823" y="0"/>
                  </a:moveTo>
                  <a:lnTo>
                    <a:pt x="409879" y="0"/>
                  </a:lnTo>
                  <a:cubicBezTo>
                    <a:pt x="440709" y="0"/>
                    <a:pt x="465702" y="24993"/>
                    <a:pt x="465702" y="55823"/>
                  </a:cubicBezTo>
                  <a:lnTo>
                    <a:pt x="465702" y="55823"/>
                  </a:lnTo>
                  <a:cubicBezTo>
                    <a:pt x="465702" y="70629"/>
                    <a:pt x="459821" y="84828"/>
                    <a:pt x="449352" y="95296"/>
                  </a:cubicBezTo>
                  <a:cubicBezTo>
                    <a:pt x="438883" y="105765"/>
                    <a:pt x="424684" y="111647"/>
                    <a:pt x="409879" y="111647"/>
                  </a:cubicBezTo>
                  <a:lnTo>
                    <a:pt x="55823" y="111647"/>
                  </a:lnTo>
                  <a:cubicBezTo>
                    <a:pt x="24993" y="111647"/>
                    <a:pt x="0" y="86654"/>
                    <a:pt x="0" y="55823"/>
                  </a:cubicBezTo>
                  <a:lnTo>
                    <a:pt x="0" y="55823"/>
                  </a:lnTo>
                  <a:cubicBezTo>
                    <a:pt x="0" y="24993"/>
                    <a:pt x="24993" y="0"/>
                    <a:pt x="55823" y="0"/>
                  </a:cubicBezTo>
                  <a:close/>
                </a:path>
              </a:pathLst>
            </a:custGeom>
            <a:gradFill rotWithShape="1">
              <a:gsLst>
                <a:gs pos="0">
                  <a:srgbClr val="65CED1">
                    <a:alpha val="100000"/>
                  </a:srgbClr>
                </a:gs>
                <a:gs pos="100000">
                  <a:srgbClr val="1F4E4F">
                    <a:alpha val="100000"/>
                  </a:srgbClr>
                </a:gs>
              </a:gsLst>
              <a:lin ang="2700000"/>
            </a:gradFill>
          </p:spPr>
        </p:sp>
        <p:sp>
          <p:nvSpPr>
            <p:cNvPr id="18" name="TextBox 18"/>
            <p:cNvSpPr txBox="1"/>
            <p:nvPr/>
          </p:nvSpPr>
          <p:spPr>
            <a:xfrm>
              <a:off x="0" y="-57150"/>
              <a:ext cx="465702" cy="168797"/>
            </a:xfrm>
            <a:prstGeom prst="rect">
              <a:avLst/>
            </a:prstGeom>
          </p:spPr>
          <p:txBody>
            <a:bodyPr lIns="50800" tIns="50800" rIns="50800" bIns="50800" rtlCol="0" anchor="ctr"/>
            <a:lstStyle/>
            <a:p>
              <a:pPr algn="ctr">
                <a:lnSpc>
                  <a:spcPts val="3447"/>
                </a:lnSpc>
              </a:pPr>
              <a:endParaRPr/>
            </a:p>
          </p:txBody>
        </p:sp>
      </p:grpSp>
      <p:grpSp>
        <p:nvGrpSpPr>
          <p:cNvPr id="19" name="Group 19"/>
          <p:cNvGrpSpPr/>
          <p:nvPr/>
        </p:nvGrpSpPr>
        <p:grpSpPr>
          <a:xfrm>
            <a:off x="16342987" y="6746781"/>
            <a:ext cx="1411613" cy="338418"/>
            <a:chOff x="0" y="0"/>
            <a:chExt cx="465702" cy="111647"/>
          </a:xfrm>
        </p:grpSpPr>
        <p:sp>
          <p:nvSpPr>
            <p:cNvPr id="20" name="Freeform 20"/>
            <p:cNvSpPr/>
            <p:nvPr/>
          </p:nvSpPr>
          <p:spPr>
            <a:xfrm>
              <a:off x="0" y="0"/>
              <a:ext cx="465702" cy="111647"/>
            </a:xfrm>
            <a:custGeom>
              <a:avLst/>
              <a:gdLst/>
              <a:ahLst/>
              <a:cxnLst/>
              <a:rect l="l" t="t" r="r" b="b"/>
              <a:pathLst>
                <a:path w="465702" h="111647">
                  <a:moveTo>
                    <a:pt x="55823" y="0"/>
                  </a:moveTo>
                  <a:lnTo>
                    <a:pt x="409879" y="0"/>
                  </a:lnTo>
                  <a:cubicBezTo>
                    <a:pt x="440709" y="0"/>
                    <a:pt x="465702" y="24993"/>
                    <a:pt x="465702" y="55823"/>
                  </a:cubicBezTo>
                  <a:lnTo>
                    <a:pt x="465702" y="55823"/>
                  </a:lnTo>
                  <a:cubicBezTo>
                    <a:pt x="465702" y="70629"/>
                    <a:pt x="459821" y="84828"/>
                    <a:pt x="449352" y="95296"/>
                  </a:cubicBezTo>
                  <a:cubicBezTo>
                    <a:pt x="438883" y="105765"/>
                    <a:pt x="424684" y="111647"/>
                    <a:pt x="409879" y="111647"/>
                  </a:cubicBezTo>
                  <a:lnTo>
                    <a:pt x="55823" y="111647"/>
                  </a:lnTo>
                  <a:cubicBezTo>
                    <a:pt x="24993" y="111647"/>
                    <a:pt x="0" y="86654"/>
                    <a:pt x="0" y="55823"/>
                  </a:cubicBezTo>
                  <a:lnTo>
                    <a:pt x="0" y="55823"/>
                  </a:lnTo>
                  <a:cubicBezTo>
                    <a:pt x="0" y="24993"/>
                    <a:pt x="24993" y="0"/>
                    <a:pt x="55823" y="0"/>
                  </a:cubicBezTo>
                  <a:close/>
                </a:path>
              </a:pathLst>
            </a:custGeom>
            <a:gradFill rotWithShape="1">
              <a:gsLst>
                <a:gs pos="0">
                  <a:srgbClr val="65CED1">
                    <a:alpha val="100000"/>
                  </a:srgbClr>
                </a:gs>
                <a:gs pos="100000">
                  <a:srgbClr val="1F4E4F">
                    <a:alpha val="100000"/>
                  </a:srgbClr>
                </a:gs>
              </a:gsLst>
              <a:lin ang="2700000"/>
            </a:gradFill>
          </p:spPr>
        </p:sp>
        <p:sp>
          <p:nvSpPr>
            <p:cNvPr id="21" name="TextBox 21"/>
            <p:cNvSpPr txBox="1"/>
            <p:nvPr/>
          </p:nvSpPr>
          <p:spPr>
            <a:xfrm>
              <a:off x="0" y="-57150"/>
              <a:ext cx="465702" cy="168797"/>
            </a:xfrm>
            <a:prstGeom prst="rect">
              <a:avLst/>
            </a:prstGeom>
          </p:spPr>
          <p:txBody>
            <a:bodyPr lIns="50800" tIns="50800" rIns="50800" bIns="50800" rtlCol="0" anchor="ctr"/>
            <a:lstStyle/>
            <a:p>
              <a:pPr algn="ctr">
                <a:lnSpc>
                  <a:spcPts val="3447"/>
                </a:lnSpc>
              </a:pPr>
              <a:endParaRPr/>
            </a:p>
          </p:txBody>
        </p:sp>
      </p:grpSp>
      <p:sp>
        <p:nvSpPr>
          <p:cNvPr id="22" name="AutoShape 22"/>
          <p:cNvSpPr/>
          <p:nvPr/>
        </p:nvSpPr>
        <p:spPr>
          <a:xfrm>
            <a:off x="1761915" y="8865987"/>
            <a:ext cx="6642274" cy="0"/>
          </a:xfrm>
          <a:prstGeom prst="line">
            <a:avLst/>
          </a:prstGeom>
          <a:ln w="28575" cap="flat">
            <a:solidFill>
              <a:srgbClr val="FFFFFF"/>
            </a:solidFill>
            <a:prstDash val="solid"/>
            <a:headEnd type="none" w="sm" len="sm"/>
            <a:tailEnd type="none" w="sm" len="sm"/>
          </a:ln>
        </p:spPr>
      </p:sp>
      <p:sp>
        <p:nvSpPr>
          <p:cNvPr id="23" name="TextBox 23"/>
          <p:cNvSpPr txBox="1"/>
          <p:nvPr/>
        </p:nvSpPr>
        <p:spPr>
          <a:xfrm>
            <a:off x="1761915" y="7489709"/>
            <a:ext cx="900317" cy="503109"/>
          </a:xfrm>
          <a:prstGeom prst="rect">
            <a:avLst/>
          </a:prstGeom>
        </p:spPr>
        <p:txBody>
          <a:bodyPr lIns="0" tIns="0" rIns="0" bIns="0" rtlCol="0" anchor="t">
            <a:spAutoFit/>
          </a:bodyPr>
          <a:lstStyle/>
          <a:p>
            <a:pPr algn="l">
              <a:lnSpc>
                <a:spcPts val="3918"/>
              </a:lnSpc>
            </a:pPr>
            <a:r>
              <a:rPr lang="en-US" sz="3467">
                <a:solidFill>
                  <a:srgbClr val="FFFFFF"/>
                </a:solidFill>
                <a:latin typeface="HK Grotesk"/>
                <a:ea typeface="HK Grotesk"/>
                <a:cs typeface="HK Grotesk"/>
                <a:sym typeface="HK Grotesk"/>
              </a:rPr>
              <a:t>03</a:t>
            </a:r>
          </a:p>
        </p:txBody>
      </p:sp>
      <p:sp>
        <p:nvSpPr>
          <p:cNvPr id="24" name="TextBox 24"/>
          <p:cNvSpPr txBox="1"/>
          <p:nvPr/>
        </p:nvSpPr>
        <p:spPr>
          <a:xfrm>
            <a:off x="2662232" y="7489709"/>
            <a:ext cx="2873427" cy="355803"/>
          </a:xfrm>
          <a:prstGeom prst="rect">
            <a:avLst/>
          </a:prstGeom>
        </p:spPr>
        <p:txBody>
          <a:bodyPr lIns="0" tIns="0" rIns="0" bIns="0" rtlCol="0" anchor="t">
            <a:spAutoFit/>
          </a:bodyPr>
          <a:lstStyle/>
          <a:p>
            <a:pPr algn="l">
              <a:lnSpc>
                <a:spcPts val="2685"/>
              </a:lnSpc>
            </a:pPr>
            <a:r>
              <a:rPr lang="en-US" sz="2500" dirty="0">
                <a:solidFill>
                  <a:srgbClr val="FFFFFF"/>
                </a:solidFill>
                <a:latin typeface="HK Grotesk"/>
                <a:ea typeface="HK Grotesk"/>
                <a:cs typeface="HK Grotesk"/>
                <a:sym typeface="HK Grotesk"/>
              </a:rPr>
              <a:t>Early stopping</a:t>
            </a:r>
          </a:p>
        </p:txBody>
      </p:sp>
      <p:sp>
        <p:nvSpPr>
          <p:cNvPr id="25" name="AutoShape 25"/>
          <p:cNvSpPr/>
          <p:nvPr/>
        </p:nvSpPr>
        <p:spPr>
          <a:xfrm>
            <a:off x="7981826" y="8865987"/>
            <a:ext cx="8322258" cy="0"/>
          </a:xfrm>
          <a:prstGeom prst="line">
            <a:avLst/>
          </a:prstGeom>
          <a:ln w="28575" cap="flat">
            <a:solidFill>
              <a:srgbClr val="000000"/>
            </a:solidFill>
            <a:prstDash val="solid"/>
            <a:headEnd type="none" w="sm" len="sm"/>
            <a:tailEnd type="none" w="sm" len="sm"/>
          </a:ln>
        </p:spPr>
      </p:sp>
      <p:grpSp>
        <p:nvGrpSpPr>
          <p:cNvPr id="26" name="Group 26"/>
          <p:cNvGrpSpPr/>
          <p:nvPr/>
        </p:nvGrpSpPr>
        <p:grpSpPr>
          <a:xfrm>
            <a:off x="16342987" y="8678702"/>
            <a:ext cx="1411613" cy="338418"/>
            <a:chOff x="0" y="0"/>
            <a:chExt cx="465702" cy="111647"/>
          </a:xfrm>
        </p:grpSpPr>
        <p:sp>
          <p:nvSpPr>
            <p:cNvPr id="27" name="Freeform 27"/>
            <p:cNvSpPr/>
            <p:nvPr/>
          </p:nvSpPr>
          <p:spPr>
            <a:xfrm>
              <a:off x="0" y="0"/>
              <a:ext cx="465702" cy="111647"/>
            </a:xfrm>
            <a:custGeom>
              <a:avLst/>
              <a:gdLst/>
              <a:ahLst/>
              <a:cxnLst/>
              <a:rect l="l" t="t" r="r" b="b"/>
              <a:pathLst>
                <a:path w="465702" h="111647">
                  <a:moveTo>
                    <a:pt x="55823" y="0"/>
                  </a:moveTo>
                  <a:lnTo>
                    <a:pt x="409879" y="0"/>
                  </a:lnTo>
                  <a:cubicBezTo>
                    <a:pt x="440709" y="0"/>
                    <a:pt x="465702" y="24993"/>
                    <a:pt x="465702" y="55823"/>
                  </a:cubicBezTo>
                  <a:lnTo>
                    <a:pt x="465702" y="55823"/>
                  </a:lnTo>
                  <a:cubicBezTo>
                    <a:pt x="465702" y="70629"/>
                    <a:pt x="459821" y="84828"/>
                    <a:pt x="449352" y="95296"/>
                  </a:cubicBezTo>
                  <a:cubicBezTo>
                    <a:pt x="438883" y="105765"/>
                    <a:pt x="424684" y="111647"/>
                    <a:pt x="409879" y="111647"/>
                  </a:cubicBezTo>
                  <a:lnTo>
                    <a:pt x="55823" y="111647"/>
                  </a:lnTo>
                  <a:cubicBezTo>
                    <a:pt x="24993" y="111647"/>
                    <a:pt x="0" y="86654"/>
                    <a:pt x="0" y="55823"/>
                  </a:cubicBezTo>
                  <a:lnTo>
                    <a:pt x="0" y="55823"/>
                  </a:lnTo>
                  <a:cubicBezTo>
                    <a:pt x="0" y="24993"/>
                    <a:pt x="24993" y="0"/>
                    <a:pt x="55823" y="0"/>
                  </a:cubicBezTo>
                  <a:close/>
                </a:path>
              </a:pathLst>
            </a:custGeom>
            <a:gradFill rotWithShape="1">
              <a:gsLst>
                <a:gs pos="0">
                  <a:srgbClr val="65CED1">
                    <a:alpha val="100000"/>
                  </a:srgbClr>
                </a:gs>
                <a:gs pos="100000">
                  <a:srgbClr val="1F4E4F">
                    <a:alpha val="100000"/>
                  </a:srgbClr>
                </a:gs>
              </a:gsLst>
              <a:lin ang="2700000"/>
            </a:gradFill>
          </p:spPr>
        </p:sp>
        <p:sp>
          <p:nvSpPr>
            <p:cNvPr id="28" name="TextBox 28"/>
            <p:cNvSpPr txBox="1"/>
            <p:nvPr/>
          </p:nvSpPr>
          <p:spPr>
            <a:xfrm>
              <a:off x="0" y="-57150"/>
              <a:ext cx="465702" cy="168797"/>
            </a:xfrm>
            <a:prstGeom prst="rect">
              <a:avLst/>
            </a:prstGeom>
          </p:spPr>
          <p:txBody>
            <a:bodyPr lIns="50800" tIns="50800" rIns="50800" bIns="50800" rtlCol="0" anchor="ctr"/>
            <a:lstStyle/>
            <a:p>
              <a:pPr algn="ctr">
                <a:lnSpc>
                  <a:spcPts val="3447"/>
                </a:lnSpc>
              </a:pPr>
              <a:endParaRPr/>
            </a:p>
          </p:txBody>
        </p:sp>
      </p:grpSp>
      <p:sp>
        <p:nvSpPr>
          <p:cNvPr id="29" name="TextBox 29"/>
          <p:cNvSpPr txBox="1"/>
          <p:nvPr/>
        </p:nvSpPr>
        <p:spPr>
          <a:xfrm>
            <a:off x="8597480" y="7361873"/>
            <a:ext cx="8121014" cy="1286827"/>
          </a:xfrm>
          <a:prstGeom prst="rect">
            <a:avLst/>
          </a:prstGeom>
        </p:spPr>
        <p:txBody>
          <a:bodyPr wrap="square" lIns="0" tIns="0" rIns="0" bIns="0" rtlCol="0" anchor="t">
            <a:spAutoFit/>
          </a:bodyPr>
          <a:lstStyle/>
          <a:p>
            <a:pPr marL="0" lvl="0" indent="0" algn="l">
              <a:lnSpc>
                <a:spcPts val="2467"/>
              </a:lnSpc>
              <a:spcBef>
                <a:spcPct val="0"/>
              </a:spcBef>
            </a:pPr>
            <a:r>
              <a:rPr lang="en-US" sz="2200" spc="-9" dirty="0">
                <a:solidFill>
                  <a:srgbClr val="343434"/>
                </a:solidFill>
                <a:latin typeface="HK Grotesk"/>
                <a:ea typeface="HK Grotesk"/>
                <a:cs typeface="HK Grotesk"/>
                <a:sym typeface="HK Grotesk"/>
              </a:rPr>
              <a:t>Monitors model performance on a validation set and stops training when performance stops improving. For example, you train for 50 epochs, but notice validation loss stops improving after 20. Early stopping halts training at epoch 25 to avoid overfitting.</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29FD478-434F-36F7-61C2-7F21DE729E5E}"/>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1632AA1A-9B93-AF6F-CBB5-5822B8F63D4C}"/>
              </a:ext>
            </a:extLst>
          </p:cNvPr>
          <p:cNvGrpSpPr/>
          <p:nvPr/>
        </p:nvGrpSpPr>
        <p:grpSpPr>
          <a:xfrm>
            <a:off x="10225" y="8141930"/>
            <a:ext cx="18277775" cy="2145070"/>
            <a:chOff x="0" y="0"/>
            <a:chExt cx="4813900" cy="564957"/>
          </a:xfrm>
        </p:grpSpPr>
        <p:sp>
          <p:nvSpPr>
            <p:cNvPr id="3" name="Freeform 3">
              <a:extLst>
                <a:ext uri="{FF2B5EF4-FFF2-40B4-BE49-F238E27FC236}">
                  <a16:creationId xmlns:a16="http://schemas.microsoft.com/office/drawing/2014/main" id="{32E228A3-FA76-5FDF-1CEB-615FF3A1F40A}"/>
                </a:ext>
              </a:extLst>
            </p:cNvPr>
            <p:cNvSpPr/>
            <p:nvPr/>
          </p:nvSpPr>
          <p:spPr>
            <a:xfrm>
              <a:off x="0" y="0"/>
              <a:ext cx="4813900" cy="564957"/>
            </a:xfrm>
            <a:custGeom>
              <a:avLst/>
              <a:gdLst/>
              <a:ahLst/>
              <a:cxnLst/>
              <a:rect l="l" t="t" r="r" b="b"/>
              <a:pathLst>
                <a:path w="4813900" h="564957">
                  <a:moveTo>
                    <a:pt x="0" y="0"/>
                  </a:moveTo>
                  <a:lnTo>
                    <a:pt x="4813900" y="0"/>
                  </a:lnTo>
                  <a:lnTo>
                    <a:pt x="4813900" y="564957"/>
                  </a:lnTo>
                  <a:lnTo>
                    <a:pt x="0" y="564957"/>
                  </a:lnTo>
                  <a:close/>
                </a:path>
              </a:pathLst>
            </a:custGeom>
            <a:gradFill rotWithShape="1">
              <a:gsLst>
                <a:gs pos="0">
                  <a:srgbClr val="65CED1">
                    <a:alpha val="100000"/>
                  </a:srgbClr>
                </a:gs>
                <a:gs pos="100000">
                  <a:srgbClr val="000000">
                    <a:alpha val="100000"/>
                  </a:srgbClr>
                </a:gs>
              </a:gsLst>
              <a:lin ang="2700000"/>
            </a:gradFill>
            <a:ln cap="sq">
              <a:noFill/>
              <a:prstDash val="solid"/>
              <a:miter/>
            </a:ln>
          </p:spPr>
        </p:sp>
        <p:sp>
          <p:nvSpPr>
            <p:cNvPr id="4" name="TextBox 4">
              <a:extLst>
                <a:ext uri="{FF2B5EF4-FFF2-40B4-BE49-F238E27FC236}">
                  <a16:creationId xmlns:a16="http://schemas.microsoft.com/office/drawing/2014/main" id="{0D8028E6-4BF7-6926-1E7B-99E58AA771BB}"/>
                </a:ext>
              </a:extLst>
            </p:cNvPr>
            <p:cNvSpPr txBox="1"/>
            <p:nvPr/>
          </p:nvSpPr>
          <p:spPr>
            <a:xfrm>
              <a:off x="0" y="-57150"/>
              <a:ext cx="4813900" cy="622107"/>
            </a:xfrm>
            <a:prstGeom prst="rect">
              <a:avLst/>
            </a:prstGeom>
          </p:spPr>
          <p:txBody>
            <a:bodyPr lIns="50800" tIns="50800" rIns="50800" bIns="50800" rtlCol="0" anchor="ctr"/>
            <a:lstStyle/>
            <a:p>
              <a:pPr marL="0" lvl="0" indent="0" algn="ctr">
                <a:lnSpc>
                  <a:spcPts val="3447"/>
                </a:lnSpc>
                <a:spcBef>
                  <a:spcPct val="0"/>
                </a:spcBef>
              </a:pPr>
              <a:endParaRPr/>
            </a:p>
          </p:txBody>
        </p:sp>
      </p:grpSp>
      <p:sp>
        <p:nvSpPr>
          <p:cNvPr id="10" name="TextBox 10">
            <a:extLst>
              <a:ext uri="{FF2B5EF4-FFF2-40B4-BE49-F238E27FC236}">
                <a16:creationId xmlns:a16="http://schemas.microsoft.com/office/drawing/2014/main" id="{084E32F3-FBE3-A590-384C-BAE3BA5D653A}"/>
              </a:ext>
            </a:extLst>
          </p:cNvPr>
          <p:cNvSpPr txBox="1"/>
          <p:nvPr/>
        </p:nvSpPr>
        <p:spPr>
          <a:xfrm>
            <a:off x="4757049" y="4152900"/>
            <a:ext cx="8773902" cy="3516797"/>
          </a:xfrm>
          <a:prstGeom prst="rect">
            <a:avLst/>
          </a:prstGeom>
        </p:spPr>
        <p:txBody>
          <a:bodyPr lIns="0" tIns="0" rIns="0" bIns="0" rtlCol="0" anchor="t">
            <a:spAutoFit/>
          </a:bodyPr>
          <a:lstStyle/>
          <a:p>
            <a:pPr algn="ctr">
              <a:lnSpc>
                <a:spcPct val="150000"/>
              </a:lnSpc>
            </a:pPr>
            <a:r>
              <a:rPr lang="en-US" sz="8000" dirty="0">
                <a:solidFill>
                  <a:srgbClr val="000000"/>
                </a:solidFill>
                <a:latin typeface="Archivo Black"/>
                <a:ea typeface="Archivo Black"/>
                <a:cs typeface="Archivo Black"/>
                <a:sym typeface="Archivo Black"/>
              </a:rPr>
              <a:t>Five-minute activity</a:t>
            </a:r>
          </a:p>
        </p:txBody>
      </p:sp>
      <p:pic>
        <p:nvPicPr>
          <p:cNvPr id="21" name="Picture 20">
            <a:extLst>
              <a:ext uri="{FF2B5EF4-FFF2-40B4-BE49-F238E27FC236}">
                <a16:creationId xmlns:a16="http://schemas.microsoft.com/office/drawing/2014/main" id="{459CCFFA-055D-2590-DEA9-F24FC2D7579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887700" y="123924"/>
            <a:ext cx="1866900" cy="2175116"/>
          </a:xfrm>
          <a:prstGeom prst="rect">
            <a:avLst/>
          </a:prstGeom>
        </p:spPr>
      </p:pic>
      <p:pic>
        <p:nvPicPr>
          <p:cNvPr id="23" name="Picture 22">
            <a:extLst>
              <a:ext uri="{FF2B5EF4-FFF2-40B4-BE49-F238E27FC236}">
                <a16:creationId xmlns:a16="http://schemas.microsoft.com/office/drawing/2014/main" id="{DF1374C7-DE8F-61E9-0019-43E50A84535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4800" y="268548"/>
            <a:ext cx="3107994" cy="1885868"/>
          </a:xfrm>
          <a:prstGeom prst="rect">
            <a:avLst/>
          </a:prstGeom>
        </p:spPr>
      </p:pic>
    </p:spTree>
    <p:extLst>
      <p:ext uri="{BB962C8B-B14F-4D97-AF65-F5344CB8AC3E}">
        <p14:creationId xmlns:p14="http://schemas.microsoft.com/office/powerpoint/2010/main" val="264056256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0225" y="8141930"/>
            <a:ext cx="18277775" cy="2145070"/>
            <a:chOff x="0" y="0"/>
            <a:chExt cx="4813900" cy="564957"/>
          </a:xfrm>
        </p:grpSpPr>
        <p:sp>
          <p:nvSpPr>
            <p:cNvPr id="3" name="Freeform 3"/>
            <p:cNvSpPr/>
            <p:nvPr/>
          </p:nvSpPr>
          <p:spPr>
            <a:xfrm>
              <a:off x="0" y="0"/>
              <a:ext cx="4813900" cy="564957"/>
            </a:xfrm>
            <a:custGeom>
              <a:avLst/>
              <a:gdLst/>
              <a:ahLst/>
              <a:cxnLst/>
              <a:rect l="l" t="t" r="r" b="b"/>
              <a:pathLst>
                <a:path w="4813900" h="564957">
                  <a:moveTo>
                    <a:pt x="0" y="0"/>
                  </a:moveTo>
                  <a:lnTo>
                    <a:pt x="4813900" y="0"/>
                  </a:lnTo>
                  <a:lnTo>
                    <a:pt x="4813900" y="564957"/>
                  </a:lnTo>
                  <a:lnTo>
                    <a:pt x="0" y="564957"/>
                  </a:lnTo>
                  <a:close/>
                </a:path>
              </a:pathLst>
            </a:custGeom>
            <a:gradFill rotWithShape="1">
              <a:gsLst>
                <a:gs pos="0">
                  <a:srgbClr val="65CED1">
                    <a:alpha val="100000"/>
                  </a:srgbClr>
                </a:gs>
                <a:gs pos="100000">
                  <a:srgbClr val="000000">
                    <a:alpha val="100000"/>
                  </a:srgbClr>
                </a:gs>
              </a:gsLst>
              <a:lin ang="2700000"/>
            </a:gradFill>
            <a:ln cap="sq">
              <a:noFill/>
              <a:prstDash val="solid"/>
              <a:miter/>
            </a:ln>
          </p:spPr>
        </p:sp>
        <p:sp>
          <p:nvSpPr>
            <p:cNvPr id="4" name="TextBox 4"/>
            <p:cNvSpPr txBox="1"/>
            <p:nvPr/>
          </p:nvSpPr>
          <p:spPr>
            <a:xfrm>
              <a:off x="0" y="-57150"/>
              <a:ext cx="4813900" cy="622107"/>
            </a:xfrm>
            <a:prstGeom prst="rect">
              <a:avLst/>
            </a:prstGeom>
          </p:spPr>
          <p:txBody>
            <a:bodyPr lIns="50800" tIns="50800" rIns="50800" bIns="50800" rtlCol="0" anchor="ctr"/>
            <a:lstStyle/>
            <a:p>
              <a:pPr marL="0" lvl="0" indent="0" algn="ctr">
                <a:lnSpc>
                  <a:spcPts val="3447"/>
                </a:lnSpc>
                <a:spcBef>
                  <a:spcPct val="0"/>
                </a:spcBef>
              </a:pPr>
              <a:endParaRPr/>
            </a:p>
          </p:txBody>
        </p:sp>
      </p:grpSp>
      <p:sp>
        <p:nvSpPr>
          <p:cNvPr id="7" name="TextBox 7"/>
          <p:cNvSpPr txBox="1"/>
          <p:nvPr/>
        </p:nvSpPr>
        <p:spPr>
          <a:xfrm>
            <a:off x="7388777" y="1333500"/>
            <a:ext cx="3510445" cy="738586"/>
          </a:xfrm>
          <a:prstGeom prst="rect">
            <a:avLst/>
          </a:prstGeom>
        </p:spPr>
        <p:txBody>
          <a:bodyPr wrap="square" lIns="0" tIns="0" rIns="0" bIns="0" rtlCol="0" anchor="t">
            <a:spAutoFit/>
          </a:bodyPr>
          <a:lstStyle/>
          <a:p>
            <a:pPr algn="l">
              <a:lnSpc>
                <a:spcPts val="5776"/>
              </a:lnSpc>
            </a:pPr>
            <a:r>
              <a:rPr lang="en-US" sz="5112" dirty="0">
                <a:solidFill>
                  <a:srgbClr val="000000"/>
                </a:solidFill>
                <a:latin typeface="Archivo Black"/>
                <a:ea typeface="Archivo Black"/>
                <a:cs typeface="Archivo Black"/>
                <a:sym typeface="Archivo Black"/>
              </a:rPr>
              <a:t>Summary</a:t>
            </a:r>
          </a:p>
        </p:txBody>
      </p:sp>
      <p:sp>
        <p:nvSpPr>
          <p:cNvPr id="9" name="TextBox 12">
            <a:extLst>
              <a:ext uri="{FF2B5EF4-FFF2-40B4-BE49-F238E27FC236}">
                <a16:creationId xmlns:a16="http://schemas.microsoft.com/office/drawing/2014/main" id="{36A2916C-9052-E0EF-B9A5-D3634540DB03}"/>
              </a:ext>
            </a:extLst>
          </p:cNvPr>
          <p:cNvSpPr txBox="1"/>
          <p:nvPr/>
        </p:nvSpPr>
        <p:spPr>
          <a:xfrm>
            <a:off x="1257299" y="3147793"/>
            <a:ext cx="15773400" cy="3991414"/>
          </a:xfrm>
          <a:prstGeom prst="rect">
            <a:avLst/>
          </a:prstGeom>
        </p:spPr>
        <p:txBody>
          <a:bodyPr wrap="square" lIns="0" tIns="0" rIns="0" bIns="0" rtlCol="0" anchor="t">
            <a:spAutoFit/>
          </a:bodyPr>
          <a:lstStyle/>
          <a:p>
            <a:pPr marL="0" lvl="0" indent="0" algn="l">
              <a:lnSpc>
                <a:spcPct val="150000"/>
              </a:lnSpc>
              <a:spcBef>
                <a:spcPct val="0"/>
              </a:spcBef>
            </a:pPr>
            <a:r>
              <a:rPr lang="en-US" sz="2500" spc="-9" dirty="0">
                <a:solidFill>
                  <a:srgbClr val="343434"/>
                </a:solidFill>
                <a:latin typeface="HK Grotesk"/>
                <a:ea typeface="HK Grotesk"/>
                <a:cs typeface="HK Grotesk"/>
                <a:sym typeface="HK Grotesk"/>
              </a:rPr>
              <a:t>Machine learning is a systematic process that begins with defining a problem, collecting and preparing representative data, and exploring it to uncover meaningful patterns. The prepared data is then used to develop predictive models that can perform tasks such as classification, regression, or clustering. These models are evaluated using validation techniques and performance metrics to ensure they generalize well to unseen data. Finally, optimization techniques are employed to improve model performance by minimizing a loss function and tuning hyperparameters, enabling the development of accurate, reliable, and deployable machine-learning solutions.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695212" y="4441528"/>
            <a:ext cx="3216227" cy="701972"/>
            <a:chOff x="0" y="0"/>
            <a:chExt cx="1091610" cy="238254"/>
          </a:xfrm>
        </p:grpSpPr>
        <p:sp>
          <p:nvSpPr>
            <p:cNvPr id="3" name="Freeform 3"/>
            <p:cNvSpPr/>
            <p:nvPr/>
          </p:nvSpPr>
          <p:spPr>
            <a:xfrm>
              <a:off x="0" y="0"/>
              <a:ext cx="1091610" cy="238254"/>
            </a:xfrm>
            <a:custGeom>
              <a:avLst/>
              <a:gdLst/>
              <a:ahLst/>
              <a:cxnLst/>
              <a:rect l="l" t="t" r="r" b="b"/>
              <a:pathLst>
                <a:path w="1091610" h="238254">
                  <a:moveTo>
                    <a:pt x="21664" y="0"/>
                  </a:moveTo>
                  <a:lnTo>
                    <a:pt x="1069945" y="0"/>
                  </a:lnTo>
                  <a:cubicBezTo>
                    <a:pt x="1081910" y="0"/>
                    <a:pt x="1091610" y="9699"/>
                    <a:pt x="1091610" y="21664"/>
                  </a:cubicBezTo>
                  <a:lnTo>
                    <a:pt x="1091610" y="216590"/>
                  </a:lnTo>
                  <a:cubicBezTo>
                    <a:pt x="1091610" y="228555"/>
                    <a:pt x="1081910" y="238254"/>
                    <a:pt x="1069945" y="238254"/>
                  </a:cubicBezTo>
                  <a:lnTo>
                    <a:pt x="21664" y="238254"/>
                  </a:lnTo>
                  <a:cubicBezTo>
                    <a:pt x="9699" y="238254"/>
                    <a:pt x="0" y="228555"/>
                    <a:pt x="0" y="216590"/>
                  </a:cubicBezTo>
                  <a:lnTo>
                    <a:pt x="0" y="21664"/>
                  </a:lnTo>
                  <a:cubicBezTo>
                    <a:pt x="0" y="9699"/>
                    <a:pt x="9699" y="0"/>
                    <a:pt x="21664" y="0"/>
                  </a:cubicBezTo>
                  <a:close/>
                </a:path>
              </a:pathLst>
            </a:custGeom>
            <a:gradFill rotWithShape="1">
              <a:gsLst>
                <a:gs pos="0">
                  <a:srgbClr val="65CED1">
                    <a:alpha val="100000"/>
                  </a:srgbClr>
                </a:gs>
                <a:gs pos="100000">
                  <a:srgbClr val="1F4E4F">
                    <a:alpha val="100000"/>
                  </a:srgbClr>
                </a:gs>
              </a:gsLst>
              <a:lin ang="2700000"/>
            </a:gradFill>
            <a:ln cap="sq">
              <a:noFill/>
              <a:prstDash val="solid"/>
              <a:miter/>
            </a:ln>
          </p:spPr>
        </p:sp>
        <p:sp>
          <p:nvSpPr>
            <p:cNvPr id="4" name="TextBox 4"/>
            <p:cNvSpPr txBox="1"/>
            <p:nvPr/>
          </p:nvSpPr>
          <p:spPr>
            <a:xfrm>
              <a:off x="0" y="-57150"/>
              <a:ext cx="1091610" cy="295404"/>
            </a:xfrm>
            <a:prstGeom prst="rect">
              <a:avLst/>
            </a:prstGeom>
          </p:spPr>
          <p:txBody>
            <a:bodyPr lIns="50800" tIns="50800" rIns="50800" bIns="50800" rtlCol="0" anchor="ctr"/>
            <a:lstStyle/>
            <a:p>
              <a:pPr marL="0" lvl="0" indent="0" algn="ctr">
                <a:lnSpc>
                  <a:spcPts val="3447"/>
                </a:lnSpc>
                <a:spcBef>
                  <a:spcPct val="0"/>
                </a:spcBef>
              </a:pPr>
              <a:endParaRPr/>
            </a:p>
          </p:txBody>
        </p:sp>
      </p:grpSp>
      <p:grpSp>
        <p:nvGrpSpPr>
          <p:cNvPr id="5" name="Group 5"/>
          <p:cNvGrpSpPr/>
          <p:nvPr/>
        </p:nvGrpSpPr>
        <p:grpSpPr>
          <a:xfrm>
            <a:off x="5395170" y="4441528"/>
            <a:ext cx="3216227" cy="701972"/>
            <a:chOff x="0" y="0"/>
            <a:chExt cx="1091610" cy="238254"/>
          </a:xfrm>
        </p:grpSpPr>
        <p:sp>
          <p:nvSpPr>
            <p:cNvPr id="6" name="Freeform 6"/>
            <p:cNvSpPr/>
            <p:nvPr/>
          </p:nvSpPr>
          <p:spPr>
            <a:xfrm>
              <a:off x="0" y="0"/>
              <a:ext cx="1091610" cy="238254"/>
            </a:xfrm>
            <a:custGeom>
              <a:avLst/>
              <a:gdLst/>
              <a:ahLst/>
              <a:cxnLst/>
              <a:rect l="l" t="t" r="r" b="b"/>
              <a:pathLst>
                <a:path w="1091610" h="238254">
                  <a:moveTo>
                    <a:pt x="21664" y="0"/>
                  </a:moveTo>
                  <a:lnTo>
                    <a:pt x="1069945" y="0"/>
                  </a:lnTo>
                  <a:cubicBezTo>
                    <a:pt x="1081910" y="0"/>
                    <a:pt x="1091610" y="9699"/>
                    <a:pt x="1091610" y="21664"/>
                  </a:cubicBezTo>
                  <a:lnTo>
                    <a:pt x="1091610" y="216590"/>
                  </a:lnTo>
                  <a:cubicBezTo>
                    <a:pt x="1091610" y="228555"/>
                    <a:pt x="1081910" y="238254"/>
                    <a:pt x="1069945" y="238254"/>
                  </a:cubicBezTo>
                  <a:lnTo>
                    <a:pt x="21664" y="238254"/>
                  </a:lnTo>
                  <a:cubicBezTo>
                    <a:pt x="9699" y="238254"/>
                    <a:pt x="0" y="228555"/>
                    <a:pt x="0" y="216590"/>
                  </a:cubicBezTo>
                  <a:lnTo>
                    <a:pt x="0" y="21664"/>
                  </a:lnTo>
                  <a:cubicBezTo>
                    <a:pt x="0" y="9699"/>
                    <a:pt x="9699" y="0"/>
                    <a:pt x="21664" y="0"/>
                  </a:cubicBezTo>
                  <a:close/>
                </a:path>
              </a:pathLst>
            </a:custGeom>
            <a:gradFill rotWithShape="1">
              <a:gsLst>
                <a:gs pos="0">
                  <a:srgbClr val="65CED1">
                    <a:alpha val="100000"/>
                  </a:srgbClr>
                </a:gs>
                <a:gs pos="100000">
                  <a:srgbClr val="1F4E4F">
                    <a:alpha val="100000"/>
                  </a:srgbClr>
                </a:gs>
              </a:gsLst>
              <a:lin ang="2700000"/>
            </a:gradFill>
            <a:ln cap="sq">
              <a:noFill/>
              <a:prstDash val="solid"/>
              <a:miter/>
            </a:ln>
          </p:spPr>
        </p:sp>
        <p:sp>
          <p:nvSpPr>
            <p:cNvPr id="7" name="TextBox 7"/>
            <p:cNvSpPr txBox="1"/>
            <p:nvPr/>
          </p:nvSpPr>
          <p:spPr>
            <a:xfrm>
              <a:off x="0" y="-57150"/>
              <a:ext cx="1091610" cy="295404"/>
            </a:xfrm>
            <a:prstGeom prst="rect">
              <a:avLst/>
            </a:prstGeom>
          </p:spPr>
          <p:txBody>
            <a:bodyPr lIns="50800" tIns="50800" rIns="50800" bIns="50800" rtlCol="0" anchor="ctr"/>
            <a:lstStyle/>
            <a:p>
              <a:pPr marL="0" lvl="0" indent="0" algn="ctr">
                <a:lnSpc>
                  <a:spcPts val="3447"/>
                </a:lnSpc>
                <a:spcBef>
                  <a:spcPct val="0"/>
                </a:spcBef>
              </a:pPr>
              <a:endParaRPr/>
            </a:p>
          </p:txBody>
        </p:sp>
      </p:grpSp>
      <p:sp>
        <p:nvSpPr>
          <p:cNvPr id="8" name="TextBox 8"/>
          <p:cNvSpPr txBox="1"/>
          <p:nvPr/>
        </p:nvSpPr>
        <p:spPr>
          <a:xfrm>
            <a:off x="304800" y="701897"/>
            <a:ext cx="15240000" cy="807337"/>
          </a:xfrm>
          <a:prstGeom prst="rect">
            <a:avLst/>
          </a:prstGeom>
        </p:spPr>
        <p:txBody>
          <a:bodyPr wrap="square" lIns="0" tIns="0" rIns="0" bIns="0" rtlCol="0" anchor="t">
            <a:spAutoFit/>
          </a:bodyPr>
          <a:lstStyle/>
          <a:p>
            <a:pPr algn="l">
              <a:lnSpc>
                <a:spcPts val="5776"/>
              </a:lnSpc>
            </a:pPr>
            <a:r>
              <a:rPr lang="en-US" sz="7000" dirty="0">
                <a:solidFill>
                  <a:srgbClr val="000000"/>
                </a:solidFill>
                <a:latin typeface="Archivo Black"/>
                <a:ea typeface="Archivo Black"/>
                <a:cs typeface="Archivo Black"/>
                <a:sym typeface="Archivo Black"/>
              </a:rPr>
              <a:t>01: Machine Learning Pipeline</a:t>
            </a:r>
          </a:p>
        </p:txBody>
      </p:sp>
      <p:sp>
        <p:nvSpPr>
          <p:cNvPr id="9" name="TextBox 9"/>
          <p:cNvSpPr txBox="1"/>
          <p:nvPr/>
        </p:nvSpPr>
        <p:spPr>
          <a:xfrm>
            <a:off x="1975411" y="4656533"/>
            <a:ext cx="2936029" cy="281488"/>
          </a:xfrm>
          <a:prstGeom prst="rect">
            <a:avLst/>
          </a:prstGeom>
        </p:spPr>
        <p:txBody>
          <a:bodyPr lIns="0" tIns="0" rIns="0" bIns="0" rtlCol="0" anchor="t">
            <a:spAutoFit/>
          </a:bodyPr>
          <a:lstStyle/>
          <a:p>
            <a:pPr algn="l">
              <a:lnSpc>
                <a:spcPts val="2158"/>
              </a:lnSpc>
            </a:pPr>
            <a:r>
              <a:rPr lang="en-US" sz="2000" dirty="0">
                <a:solidFill>
                  <a:srgbClr val="FFFFFF"/>
                </a:solidFill>
                <a:latin typeface="Archivo Black"/>
                <a:ea typeface="Archivo Black"/>
                <a:cs typeface="Archivo Black"/>
                <a:sym typeface="Archivo Black"/>
              </a:rPr>
              <a:t>Problem Definition</a:t>
            </a:r>
          </a:p>
        </p:txBody>
      </p:sp>
      <p:sp>
        <p:nvSpPr>
          <p:cNvPr id="10" name="TextBox 10"/>
          <p:cNvSpPr txBox="1"/>
          <p:nvPr/>
        </p:nvSpPr>
        <p:spPr>
          <a:xfrm>
            <a:off x="5657080" y="4510385"/>
            <a:ext cx="2936029" cy="564257"/>
          </a:xfrm>
          <a:prstGeom prst="rect">
            <a:avLst/>
          </a:prstGeom>
        </p:spPr>
        <p:txBody>
          <a:bodyPr lIns="0" tIns="0" rIns="0" bIns="0" rtlCol="0" anchor="t">
            <a:spAutoFit/>
          </a:bodyPr>
          <a:lstStyle/>
          <a:p>
            <a:pPr algn="ctr">
              <a:lnSpc>
                <a:spcPts val="2158"/>
              </a:lnSpc>
            </a:pPr>
            <a:r>
              <a:rPr lang="en-US" sz="2000" dirty="0">
                <a:solidFill>
                  <a:srgbClr val="FFFFFF"/>
                </a:solidFill>
                <a:latin typeface="Archivo Black"/>
                <a:ea typeface="Archivo Black"/>
                <a:cs typeface="Archivo Black"/>
                <a:sym typeface="Archivo Black"/>
              </a:rPr>
              <a:t>Data Extraction and Data Collection</a:t>
            </a:r>
          </a:p>
        </p:txBody>
      </p:sp>
      <p:sp>
        <p:nvSpPr>
          <p:cNvPr id="11" name="TextBox 11"/>
          <p:cNvSpPr txBox="1"/>
          <p:nvPr/>
        </p:nvSpPr>
        <p:spPr>
          <a:xfrm>
            <a:off x="1695212" y="5516738"/>
            <a:ext cx="3216227" cy="3538726"/>
          </a:xfrm>
          <a:prstGeom prst="rect">
            <a:avLst/>
          </a:prstGeom>
        </p:spPr>
        <p:txBody>
          <a:bodyPr lIns="0" tIns="0" rIns="0" bIns="0" rtlCol="0" anchor="t">
            <a:spAutoFit/>
          </a:bodyPr>
          <a:lstStyle/>
          <a:p>
            <a:pPr marL="0" lvl="0" indent="0">
              <a:spcBef>
                <a:spcPct val="0"/>
              </a:spcBef>
            </a:pPr>
            <a:r>
              <a:rPr lang="en-US" sz="1900" spc="-8" dirty="0">
                <a:solidFill>
                  <a:srgbClr val="343434"/>
                </a:solidFill>
                <a:latin typeface="HK Grotesk"/>
                <a:ea typeface="HK Grotesk"/>
                <a:cs typeface="HK Grotesk"/>
                <a:sym typeface="HK Grotesk"/>
              </a:rPr>
              <a:t>The process of clearly identifying and documenting the system, application, or process to be studied, along with the specific objective to be achieved, such as understanding behavior, making predictions, or supporting decision-making. It establishes the scope and goals that guide the entire machine-learning workflow.</a:t>
            </a:r>
          </a:p>
        </p:txBody>
      </p:sp>
      <p:sp>
        <p:nvSpPr>
          <p:cNvPr id="12" name="TextBox 12"/>
          <p:cNvSpPr txBox="1"/>
          <p:nvPr/>
        </p:nvSpPr>
        <p:spPr>
          <a:xfrm>
            <a:off x="5395170" y="5516738"/>
            <a:ext cx="3216227" cy="3833678"/>
          </a:xfrm>
          <a:prstGeom prst="rect">
            <a:avLst/>
          </a:prstGeom>
        </p:spPr>
        <p:txBody>
          <a:bodyPr lIns="0" tIns="0" rIns="0" bIns="0" rtlCol="0" anchor="t">
            <a:spAutoFit/>
          </a:bodyPr>
          <a:lstStyle/>
          <a:p>
            <a:pPr marL="0" lvl="0" indent="0" algn="l">
              <a:lnSpc>
                <a:spcPts val="2259"/>
              </a:lnSpc>
              <a:spcBef>
                <a:spcPct val="0"/>
              </a:spcBef>
            </a:pPr>
            <a:r>
              <a:rPr lang="en-US" sz="1900" spc="-8" dirty="0">
                <a:solidFill>
                  <a:srgbClr val="343434"/>
                </a:solidFill>
                <a:latin typeface="HK Grotesk"/>
                <a:ea typeface="HK Grotesk"/>
                <a:cs typeface="HK Grotesk"/>
                <a:sym typeface="HK Grotesk"/>
              </a:rPr>
              <a:t>Acquiring relevant data for building a machine-learning model. The collected data should accurately represent real-world conditions and the behavior of the system being studied. High-quality, representative data is essential because biased, incomplete, or poorly collected data can lead to inaccurate models that fail to generalize to real-world situations.</a:t>
            </a:r>
          </a:p>
        </p:txBody>
      </p:sp>
      <p:grpSp>
        <p:nvGrpSpPr>
          <p:cNvPr id="13" name="Group 13"/>
          <p:cNvGrpSpPr/>
          <p:nvPr/>
        </p:nvGrpSpPr>
        <p:grpSpPr>
          <a:xfrm>
            <a:off x="9095128" y="4441528"/>
            <a:ext cx="3216227" cy="701972"/>
            <a:chOff x="0" y="0"/>
            <a:chExt cx="1091610" cy="238254"/>
          </a:xfrm>
        </p:grpSpPr>
        <p:sp>
          <p:nvSpPr>
            <p:cNvPr id="14" name="Freeform 14"/>
            <p:cNvSpPr/>
            <p:nvPr/>
          </p:nvSpPr>
          <p:spPr>
            <a:xfrm>
              <a:off x="0" y="0"/>
              <a:ext cx="1091610" cy="238254"/>
            </a:xfrm>
            <a:custGeom>
              <a:avLst/>
              <a:gdLst/>
              <a:ahLst/>
              <a:cxnLst/>
              <a:rect l="l" t="t" r="r" b="b"/>
              <a:pathLst>
                <a:path w="1091610" h="238254">
                  <a:moveTo>
                    <a:pt x="21664" y="0"/>
                  </a:moveTo>
                  <a:lnTo>
                    <a:pt x="1069945" y="0"/>
                  </a:lnTo>
                  <a:cubicBezTo>
                    <a:pt x="1081910" y="0"/>
                    <a:pt x="1091610" y="9699"/>
                    <a:pt x="1091610" y="21664"/>
                  </a:cubicBezTo>
                  <a:lnTo>
                    <a:pt x="1091610" y="216590"/>
                  </a:lnTo>
                  <a:cubicBezTo>
                    <a:pt x="1091610" y="228555"/>
                    <a:pt x="1081910" y="238254"/>
                    <a:pt x="1069945" y="238254"/>
                  </a:cubicBezTo>
                  <a:lnTo>
                    <a:pt x="21664" y="238254"/>
                  </a:lnTo>
                  <a:cubicBezTo>
                    <a:pt x="9699" y="238254"/>
                    <a:pt x="0" y="228555"/>
                    <a:pt x="0" y="216590"/>
                  </a:cubicBezTo>
                  <a:lnTo>
                    <a:pt x="0" y="21664"/>
                  </a:lnTo>
                  <a:cubicBezTo>
                    <a:pt x="0" y="9699"/>
                    <a:pt x="9699" y="0"/>
                    <a:pt x="21664" y="0"/>
                  </a:cubicBezTo>
                  <a:close/>
                </a:path>
              </a:pathLst>
            </a:custGeom>
            <a:gradFill rotWithShape="1">
              <a:gsLst>
                <a:gs pos="0">
                  <a:srgbClr val="65CED1">
                    <a:alpha val="100000"/>
                  </a:srgbClr>
                </a:gs>
                <a:gs pos="100000">
                  <a:srgbClr val="1F4E4F">
                    <a:alpha val="100000"/>
                  </a:srgbClr>
                </a:gs>
              </a:gsLst>
              <a:lin ang="2700000"/>
            </a:gradFill>
            <a:ln cap="sq">
              <a:noFill/>
              <a:prstDash val="solid"/>
              <a:miter/>
            </a:ln>
          </p:spPr>
        </p:sp>
        <p:sp>
          <p:nvSpPr>
            <p:cNvPr id="15" name="TextBox 15"/>
            <p:cNvSpPr txBox="1"/>
            <p:nvPr/>
          </p:nvSpPr>
          <p:spPr>
            <a:xfrm>
              <a:off x="0" y="-57150"/>
              <a:ext cx="1091610" cy="295404"/>
            </a:xfrm>
            <a:prstGeom prst="rect">
              <a:avLst/>
            </a:prstGeom>
          </p:spPr>
          <p:txBody>
            <a:bodyPr lIns="50800" tIns="50800" rIns="50800" bIns="50800" rtlCol="0" anchor="ctr"/>
            <a:lstStyle/>
            <a:p>
              <a:pPr marL="0" lvl="0" indent="0" algn="ctr">
                <a:lnSpc>
                  <a:spcPts val="3447"/>
                </a:lnSpc>
                <a:spcBef>
                  <a:spcPct val="0"/>
                </a:spcBef>
              </a:pPr>
              <a:endParaRPr/>
            </a:p>
          </p:txBody>
        </p:sp>
      </p:grpSp>
      <p:sp>
        <p:nvSpPr>
          <p:cNvPr id="16" name="TextBox 16"/>
          <p:cNvSpPr txBox="1"/>
          <p:nvPr/>
        </p:nvSpPr>
        <p:spPr>
          <a:xfrm>
            <a:off x="9375327" y="4656533"/>
            <a:ext cx="2936029" cy="281488"/>
          </a:xfrm>
          <a:prstGeom prst="rect">
            <a:avLst/>
          </a:prstGeom>
        </p:spPr>
        <p:txBody>
          <a:bodyPr lIns="0" tIns="0" rIns="0" bIns="0" rtlCol="0" anchor="t">
            <a:spAutoFit/>
          </a:bodyPr>
          <a:lstStyle/>
          <a:p>
            <a:pPr algn="l">
              <a:lnSpc>
                <a:spcPts val="2158"/>
              </a:lnSpc>
            </a:pPr>
            <a:r>
              <a:rPr lang="en-US" sz="2000" dirty="0">
                <a:solidFill>
                  <a:srgbClr val="FFFFFF"/>
                </a:solidFill>
                <a:latin typeface="Archivo Black"/>
                <a:ea typeface="Archivo Black"/>
                <a:cs typeface="Archivo Black"/>
                <a:sym typeface="Archivo Black"/>
              </a:rPr>
              <a:t>Data Preparation</a:t>
            </a:r>
          </a:p>
        </p:txBody>
      </p:sp>
      <p:sp>
        <p:nvSpPr>
          <p:cNvPr id="17" name="TextBox 17"/>
          <p:cNvSpPr txBox="1"/>
          <p:nvPr/>
        </p:nvSpPr>
        <p:spPr>
          <a:xfrm>
            <a:off x="9095128" y="5516738"/>
            <a:ext cx="3216227" cy="4128631"/>
          </a:xfrm>
          <a:prstGeom prst="rect">
            <a:avLst/>
          </a:prstGeom>
        </p:spPr>
        <p:txBody>
          <a:bodyPr lIns="0" tIns="0" rIns="0" bIns="0" rtlCol="0" anchor="t">
            <a:spAutoFit/>
          </a:bodyPr>
          <a:lstStyle/>
          <a:p>
            <a:pPr marL="0" lvl="0" indent="0" algn="l">
              <a:lnSpc>
                <a:spcPts val="2259"/>
              </a:lnSpc>
              <a:spcBef>
                <a:spcPct val="0"/>
              </a:spcBef>
            </a:pPr>
            <a:r>
              <a:rPr lang="en-US" sz="1900" spc="-8" dirty="0">
                <a:solidFill>
                  <a:srgbClr val="343434"/>
                </a:solidFill>
                <a:latin typeface="HK Grotesk"/>
                <a:ea typeface="HK Grotesk"/>
                <a:cs typeface="HK Grotesk"/>
                <a:sym typeface="HK Grotesk"/>
              </a:rPr>
              <a:t>Cleaning, integrating, transforming, and organizing collected data into a consistent and analysis-ready format. It involves handling missing, invalid, ambiguous, duplicate, and out-of-range values, as well as normalizing and restructuring data to improve its quality and suitability for model development. Data preparation often consumes 60–80% of the total project time.</a:t>
            </a:r>
          </a:p>
        </p:txBody>
      </p:sp>
      <p:grpSp>
        <p:nvGrpSpPr>
          <p:cNvPr id="18" name="Group 18"/>
          <p:cNvGrpSpPr/>
          <p:nvPr/>
        </p:nvGrpSpPr>
        <p:grpSpPr>
          <a:xfrm>
            <a:off x="12795086" y="4441528"/>
            <a:ext cx="3517503" cy="701972"/>
            <a:chOff x="0" y="0"/>
            <a:chExt cx="1091610" cy="238254"/>
          </a:xfrm>
        </p:grpSpPr>
        <p:sp>
          <p:nvSpPr>
            <p:cNvPr id="19" name="Freeform 19"/>
            <p:cNvSpPr/>
            <p:nvPr/>
          </p:nvSpPr>
          <p:spPr>
            <a:xfrm>
              <a:off x="0" y="0"/>
              <a:ext cx="1091610" cy="238254"/>
            </a:xfrm>
            <a:custGeom>
              <a:avLst/>
              <a:gdLst/>
              <a:ahLst/>
              <a:cxnLst/>
              <a:rect l="l" t="t" r="r" b="b"/>
              <a:pathLst>
                <a:path w="1091610" h="238254">
                  <a:moveTo>
                    <a:pt x="21664" y="0"/>
                  </a:moveTo>
                  <a:lnTo>
                    <a:pt x="1069945" y="0"/>
                  </a:lnTo>
                  <a:cubicBezTo>
                    <a:pt x="1081910" y="0"/>
                    <a:pt x="1091610" y="9699"/>
                    <a:pt x="1091610" y="21664"/>
                  </a:cubicBezTo>
                  <a:lnTo>
                    <a:pt x="1091610" y="216590"/>
                  </a:lnTo>
                  <a:cubicBezTo>
                    <a:pt x="1091610" y="228555"/>
                    <a:pt x="1081910" y="238254"/>
                    <a:pt x="1069945" y="238254"/>
                  </a:cubicBezTo>
                  <a:lnTo>
                    <a:pt x="21664" y="238254"/>
                  </a:lnTo>
                  <a:cubicBezTo>
                    <a:pt x="9699" y="238254"/>
                    <a:pt x="0" y="228555"/>
                    <a:pt x="0" y="216590"/>
                  </a:cubicBezTo>
                  <a:lnTo>
                    <a:pt x="0" y="21664"/>
                  </a:lnTo>
                  <a:cubicBezTo>
                    <a:pt x="0" y="9699"/>
                    <a:pt x="9699" y="0"/>
                    <a:pt x="21664" y="0"/>
                  </a:cubicBezTo>
                  <a:close/>
                </a:path>
              </a:pathLst>
            </a:custGeom>
            <a:gradFill rotWithShape="1">
              <a:gsLst>
                <a:gs pos="0">
                  <a:srgbClr val="65CED1">
                    <a:alpha val="100000"/>
                  </a:srgbClr>
                </a:gs>
                <a:gs pos="100000">
                  <a:srgbClr val="1F4E4F">
                    <a:alpha val="100000"/>
                  </a:srgbClr>
                </a:gs>
              </a:gsLst>
              <a:lin ang="2700000"/>
            </a:gradFill>
            <a:ln cap="sq">
              <a:noFill/>
              <a:prstDash val="solid"/>
              <a:miter/>
            </a:ln>
          </p:spPr>
        </p:sp>
        <p:sp>
          <p:nvSpPr>
            <p:cNvPr id="20" name="TextBox 20"/>
            <p:cNvSpPr txBox="1"/>
            <p:nvPr/>
          </p:nvSpPr>
          <p:spPr>
            <a:xfrm>
              <a:off x="0" y="-57150"/>
              <a:ext cx="1091610" cy="295404"/>
            </a:xfrm>
            <a:prstGeom prst="rect">
              <a:avLst/>
            </a:prstGeom>
          </p:spPr>
          <p:txBody>
            <a:bodyPr lIns="50800" tIns="50800" rIns="50800" bIns="50800" rtlCol="0" anchor="ctr"/>
            <a:lstStyle/>
            <a:p>
              <a:pPr marL="0" lvl="0" indent="0" algn="ctr">
                <a:lnSpc>
                  <a:spcPts val="3447"/>
                </a:lnSpc>
                <a:spcBef>
                  <a:spcPct val="0"/>
                </a:spcBef>
              </a:pPr>
              <a:endParaRPr/>
            </a:p>
          </p:txBody>
        </p:sp>
      </p:grpSp>
      <p:sp>
        <p:nvSpPr>
          <p:cNvPr id="21" name="TextBox 21"/>
          <p:cNvSpPr txBox="1"/>
          <p:nvPr/>
        </p:nvSpPr>
        <p:spPr>
          <a:xfrm>
            <a:off x="12965070" y="4457700"/>
            <a:ext cx="3417930" cy="564257"/>
          </a:xfrm>
          <a:prstGeom prst="rect">
            <a:avLst/>
          </a:prstGeom>
        </p:spPr>
        <p:txBody>
          <a:bodyPr wrap="square" lIns="0" tIns="0" rIns="0" bIns="0" rtlCol="0" anchor="t">
            <a:spAutoFit/>
          </a:bodyPr>
          <a:lstStyle/>
          <a:p>
            <a:pPr algn="ctr">
              <a:lnSpc>
                <a:spcPts val="2158"/>
              </a:lnSpc>
            </a:pPr>
            <a:r>
              <a:rPr lang="en-US" sz="1910" dirty="0">
                <a:solidFill>
                  <a:srgbClr val="FFFFFF"/>
                </a:solidFill>
                <a:latin typeface="Archivo Black"/>
                <a:ea typeface="Archivo Black"/>
                <a:cs typeface="Archivo Black"/>
                <a:sym typeface="Archivo Black"/>
              </a:rPr>
              <a:t>Data Exploration/Visualization</a:t>
            </a:r>
          </a:p>
        </p:txBody>
      </p:sp>
      <p:sp>
        <p:nvSpPr>
          <p:cNvPr id="22" name="TextBox 22"/>
          <p:cNvSpPr txBox="1"/>
          <p:nvPr/>
        </p:nvSpPr>
        <p:spPr>
          <a:xfrm>
            <a:off x="12795086" y="5516738"/>
            <a:ext cx="3517503" cy="4128631"/>
          </a:xfrm>
          <a:prstGeom prst="rect">
            <a:avLst/>
          </a:prstGeom>
        </p:spPr>
        <p:txBody>
          <a:bodyPr wrap="square" lIns="0" tIns="0" rIns="0" bIns="0" rtlCol="0" anchor="t">
            <a:spAutoFit/>
          </a:bodyPr>
          <a:lstStyle/>
          <a:p>
            <a:pPr marL="0" lvl="0" indent="0" algn="l">
              <a:lnSpc>
                <a:spcPts val="2259"/>
              </a:lnSpc>
              <a:spcBef>
                <a:spcPct val="0"/>
              </a:spcBef>
            </a:pPr>
            <a:r>
              <a:rPr lang="en-US" sz="1900" spc="-8" dirty="0">
                <a:solidFill>
                  <a:srgbClr val="343434"/>
                </a:solidFill>
                <a:latin typeface="HK Grotesk"/>
                <a:ea typeface="HK Grotesk"/>
                <a:cs typeface="HK Grotesk"/>
                <a:sym typeface="HK Grotesk"/>
              </a:rPr>
              <a:t>Examining data using statistical techniques and graphical representations to identify patterns, trends, relationships, and anomalies. It helps analysts understand the characteristics and meaning of the collected data, assess its quality, and gain insights that guide the selection of appropriate machine-learning methods and models. Data visualization plays a key role by presenting complex data in an intuitive and informative manner.</a:t>
            </a:r>
          </a:p>
        </p:txBody>
      </p:sp>
      <p:grpSp>
        <p:nvGrpSpPr>
          <p:cNvPr id="23" name="Group 23"/>
          <p:cNvGrpSpPr/>
          <p:nvPr/>
        </p:nvGrpSpPr>
        <p:grpSpPr>
          <a:xfrm>
            <a:off x="17259300" y="0"/>
            <a:ext cx="1028700" cy="10287000"/>
            <a:chOff x="0" y="0"/>
            <a:chExt cx="270933" cy="2709333"/>
          </a:xfrm>
        </p:grpSpPr>
        <p:sp>
          <p:nvSpPr>
            <p:cNvPr id="24" name="Freeform 24"/>
            <p:cNvSpPr/>
            <p:nvPr/>
          </p:nvSpPr>
          <p:spPr>
            <a:xfrm>
              <a:off x="0" y="0"/>
              <a:ext cx="270933" cy="2709333"/>
            </a:xfrm>
            <a:custGeom>
              <a:avLst/>
              <a:gdLst/>
              <a:ahLst/>
              <a:cxnLst/>
              <a:rect l="l" t="t" r="r" b="b"/>
              <a:pathLst>
                <a:path w="270933" h="2709333">
                  <a:moveTo>
                    <a:pt x="0" y="0"/>
                  </a:moveTo>
                  <a:lnTo>
                    <a:pt x="270933" y="0"/>
                  </a:lnTo>
                  <a:lnTo>
                    <a:pt x="270933" y="2709333"/>
                  </a:lnTo>
                  <a:lnTo>
                    <a:pt x="0" y="2709333"/>
                  </a:lnTo>
                  <a:close/>
                </a:path>
              </a:pathLst>
            </a:custGeom>
            <a:gradFill rotWithShape="1">
              <a:gsLst>
                <a:gs pos="0">
                  <a:srgbClr val="65CED1">
                    <a:alpha val="100000"/>
                  </a:srgbClr>
                </a:gs>
                <a:gs pos="100000">
                  <a:srgbClr val="000000">
                    <a:alpha val="100000"/>
                  </a:srgbClr>
                </a:gs>
              </a:gsLst>
              <a:lin ang="2700000"/>
            </a:gradFill>
            <a:ln cap="sq">
              <a:noFill/>
              <a:prstDash val="solid"/>
              <a:miter/>
            </a:ln>
          </p:spPr>
        </p:sp>
        <p:sp>
          <p:nvSpPr>
            <p:cNvPr id="25" name="TextBox 25"/>
            <p:cNvSpPr txBox="1"/>
            <p:nvPr/>
          </p:nvSpPr>
          <p:spPr>
            <a:xfrm>
              <a:off x="0" y="-57150"/>
              <a:ext cx="270933" cy="2766483"/>
            </a:xfrm>
            <a:prstGeom prst="rect">
              <a:avLst/>
            </a:prstGeom>
          </p:spPr>
          <p:txBody>
            <a:bodyPr lIns="50800" tIns="50800" rIns="50800" bIns="50800" rtlCol="0" anchor="ctr"/>
            <a:lstStyle/>
            <a:p>
              <a:pPr marL="0" lvl="0" indent="0" algn="ctr">
                <a:lnSpc>
                  <a:spcPts val="3447"/>
                </a:lnSpc>
                <a:spcBef>
                  <a:spcPct val="0"/>
                </a:spcBef>
              </a:pPr>
              <a:endParaRPr/>
            </a:p>
          </p:txBody>
        </p:sp>
      </p:grpSp>
      <p:sp>
        <p:nvSpPr>
          <p:cNvPr id="26" name="TextBox 11">
            <a:extLst>
              <a:ext uri="{FF2B5EF4-FFF2-40B4-BE49-F238E27FC236}">
                <a16:creationId xmlns:a16="http://schemas.microsoft.com/office/drawing/2014/main" id="{C244D014-80E4-C1CA-17FC-F03094974D1A}"/>
              </a:ext>
            </a:extLst>
          </p:cNvPr>
          <p:cNvSpPr txBox="1"/>
          <p:nvPr/>
        </p:nvSpPr>
        <p:spPr>
          <a:xfrm>
            <a:off x="1683020" y="1901777"/>
            <a:ext cx="14776180" cy="1384995"/>
          </a:xfrm>
          <a:prstGeom prst="rect">
            <a:avLst/>
          </a:prstGeom>
        </p:spPr>
        <p:txBody>
          <a:bodyPr wrap="square" lIns="0" tIns="0" rIns="0" bIns="0" rtlCol="0" anchor="t">
            <a:spAutoFit/>
          </a:bodyPr>
          <a:lstStyle/>
          <a:p>
            <a:pPr lvl="0" algn="just">
              <a:spcBef>
                <a:spcPct val="0"/>
              </a:spcBef>
            </a:pPr>
            <a:r>
              <a:rPr lang="en-US" sz="3000" spc="-8" dirty="0">
                <a:solidFill>
                  <a:srgbClr val="343434"/>
                </a:solidFill>
                <a:latin typeface="HK Grotesk"/>
                <a:ea typeface="HK Grotesk"/>
                <a:cs typeface="HK Grotesk"/>
                <a:sym typeface="HK Grotesk"/>
              </a:rPr>
              <a:t>A machine-learning pipeline is a structured workflow that transforms raw data into a trained, evaluated, and deployable machine-learning model through a sequence of processing and learning steps.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a:extLst>
              <a:ext uri="{FF2B5EF4-FFF2-40B4-BE49-F238E27FC236}">
                <a16:creationId xmlns:a16="http://schemas.microsoft.com/office/drawing/2014/main" id="{86FA5DA8-1EF0-1E28-04E3-6C590B83789B}"/>
              </a:ext>
            </a:extLst>
          </p:cNvPr>
          <p:cNvGrpSpPr/>
          <p:nvPr/>
        </p:nvGrpSpPr>
        <p:grpSpPr>
          <a:xfrm>
            <a:off x="2133600" y="2712443"/>
            <a:ext cx="4114800" cy="701972"/>
            <a:chOff x="0" y="0"/>
            <a:chExt cx="1091610" cy="238254"/>
          </a:xfrm>
        </p:grpSpPr>
        <p:sp>
          <p:nvSpPr>
            <p:cNvPr id="3" name="Freeform 3">
              <a:extLst>
                <a:ext uri="{FF2B5EF4-FFF2-40B4-BE49-F238E27FC236}">
                  <a16:creationId xmlns:a16="http://schemas.microsoft.com/office/drawing/2014/main" id="{24AF3168-5D20-D5E5-0543-340BD48B6F49}"/>
                </a:ext>
              </a:extLst>
            </p:cNvPr>
            <p:cNvSpPr/>
            <p:nvPr/>
          </p:nvSpPr>
          <p:spPr>
            <a:xfrm>
              <a:off x="0" y="0"/>
              <a:ext cx="1091610" cy="238254"/>
            </a:xfrm>
            <a:custGeom>
              <a:avLst/>
              <a:gdLst/>
              <a:ahLst/>
              <a:cxnLst/>
              <a:rect l="l" t="t" r="r" b="b"/>
              <a:pathLst>
                <a:path w="1091610" h="238254">
                  <a:moveTo>
                    <a:pt x="21664" y="0"/>
                  </a:moveTo>
                  <a:lnTo>
                    <a:pt x="1069945" y="0"/>
                  </a:lnTo>
                  <a:cubicBezTo>
                    <a:pt x="1081910" y="0"/>
                    <a:pt x="1091610" y="9699"/>
                    <a:pt x="1091610" y="21664"/>
                  </a:cubicBezTo>
                  <a:lnTo>
                    <a:pt x="1091610" y="216590"/>
                  </a:lnTo>
                  <a:cubicBezTo>
                    <a:pt x="1091610" y="228555"/>
                    <a:pt x="1081910" y="238254"/>
                    <a:pt x="1069945" y="238254"/>
                  </a:cubicBezTo>
                  <a:lnTo>
                    <a:pt x="21664" y="238254"/>
                  </a:lnTo>
                  <a:cubicBezTo>
                    <a:pt x="9699" y="238254"/>
                    <a:pt x="0" y="228555"/>
                    <a:pt x="0" y="216590"/>
                  </a:cubicBezTo>
                  <a:lnTo>
                    <a:pt x="0" y="21664"/>
                  </a:lnTo>
                  <a:cubicBezTo>
                    <a:pt x="0" y="9699"/>
                    <a:pt x="9699" y="0"/>
                    <a:pt x="21664" y="0"/>
                  </a:cubicBezTo>
                  <a:close/>
                </a:path>
              </a:pathLst>
            </a:custGeom>
            <a:gradFill rotWithShape="1">
              <a:gsLst>
                <a:gs pos="0">
                  <a:srgbClr val="65CED1">
                    <a:alpha val="100000"/>
                  </a:srgbClr>
                </a:gs>
                <a:gs pos="100000">
                  <a:srgbClr val="1F4E4F">
                    <a:alpha val="100000"/>
                  </a:srgbClr>
                </a:gs>
              </a:gsLst>
              <a:lin ang="2700000"/>
            </a:gradFill>
            <a:ln cap="sq">
              <a:noFill/>
              <a:prstDash val="solid"/>
              <a:miter/>
            </a:ln>
          </p:spPr>
        </p:sp>
        <p:sp>
          <p:nvSpPr>
            <p:cNvPr id="4" name="TextBox 4">
              <a:extLst>
                <a:ext uri="{FF2B5EF4-FFF2-40B4-BE49-F238E27FC236}">
                  <a16:creationId xmlns:a16="http://schemas.microsoft.com/office/drawing/2014/main" id="{2E35EA6D-E044-8EF0-E32C-4A4456095386}"/>
                </a:ext>
              </a:extLst>
            </p:cNvPr>
            <p:cNvSpPr txBox="1"/>
            <p:nvPr/>
          </p:nvSpPr>
          <p:spPr>
            <a:xfrm>
              <a:off x="0" y="-57150"/>
              <a:ext cx="1091610" cy="295404"/>
            </a:xfrm>
            <a:prstGeom prst="rect">
              <a:avLst/>
            </a:prstGeom>
          </p:spPr>
          <p:txBody>
            <a:bodyPr lIns="50800" tIns="50800" rIns="50800" bIns="50800" rtlCol="0" anchor="ctr"/>
            <a:lstStyle/>
            <a:p>
              <a:pPr marL="0" lvl="0" indent="0" algn="ctr">
                <a:lnSpc>
                  <a:spcPts val="3447"/>
                </a:lnSpc>
                <a:spcBef>
                  <a:spcPct val="0"/>
                </a:spcBef>
              </a:pPr>
              <a:endParaRPr/>
            </a:p>
          </p:txBody>
        </p:sp>
      </p:grpSp>
      <p:grpSp>
        <p:nvGrpSpPr>
          <p:cNvPr id="5" name="Group 5">
            <a:extLst>
              <a:ext uri="{FF2B5EF4-FFF2-40B4-BE49-F238E27FC236}">
                <a16:creationId xmlns:a16="http://schemas.microsoft.com/office/drawing/2014/main" id="{74E141A8-F5F8-32EE-120C-28D9FFA75E2B}"/>
              </a:ext>
            </a:extLst>
          </p:cNvPr>
          <p:cNvGrpSpPr/>
          <p:nvPr/>
        </p:nvGrpSpPr>
        <p:grpSpPr>
          <a:xfrm>
            <a:off x="6824690" y="2712443"/>
            <a:ext cx="3826359" cy="701972"/>
            <a:chOff x="0" y="0"/>
            <a:chExt cx="1091610" cy="238254"/>
          </a:xfrm>
        </p:grpSpPr>
        <p:sp>
          <p:nvSpPr>
            <p:cNvPr id="6" name="Freeform 6">
              <a:extLst>
                <a:ext uri="{FF2B5EF4-FFF2-40B4-BE49-F238E27FC236}">
                  <a16:creationId xmlns:a16="http://schemas.microsoft.com/office/drawing/2014/main" id="{D2B9974B-A03E-87DE-F9DE-A4FB2D43B1D7}"/>
                </a:ext>
              </a:extLst>
            </p:cNvPr>
            <p:cNvSpPr/>
            <p:nvPr/>
          </p:nvSpPr>
          <p:spPr>
            <a:xfrm>
              <a:off x="0" y="0"/>
              <a:ext cx="1091610" cy="238254"/>
            </a:xfrm>
            <a:custGeom>
              <a:avLst/>
              <a:gdLst/>
              <a:ahLst/>
              <a:cxnLst/>
              <a:rect l="l" t="t" r="r" b="b"/>
              <a:pathLst>
                <a:path w="1091610" h="238254">
                  <a:moveTo>
                    <a:pt x="21664" y="0"/>
                  </a:moveTo>
                  <a:lnTo>
                    <a:pt x="1069945" y="0"/>
                  </a:lnTo>
                  <a:cubicBezTo>
                    <a:pt x="1081910" y="0"/>
                    <a:pt x="1091610" y="9699"/>
                    <a:pt x="1091610" y="21664"/>
                  </a:cubicBezTo>
                  <a:lnTo>
                    <a:pt x="1091610" y="216590"/>
                  </a:lnTo>
                  <a:cubicBezTo>
                    <a:pt x="1091610" y="228555"/>
                    <a:pt x="1081910" y="238254"/>
                    <a:pt x="1069945" y="238254"/>
                  </a:cubicBezTo>
                  <a:lnTo>
                    <a:pt x="21664" y="238254"/>
                  </a:lnTo>
                  <a:cubicBezTo>
                    <a:pt x="9699" y="238254"/>
                    <a:pt x="0" y="228555"/>
                    <a:pt x="0" y="216590"/>
                  </a:cubicBezTo>
                  <a:lnTo>
                    <a:pt x="0" y="21664"/>
                  </a:lnTo>
                  <a:cubicBezTo>
                    <a:pt x="0" y="9699"/>
                    <a:pt x="9699" y="0"/>
                    <a:pt x="21664" y="0"/>
                  </a:cubicBezTo>
                  <a:close/>
                </a:path>
              </a:pathLst>
            </a:custGeom>
            <a:gradFill rotWithShape="1">
              <a:gsLst>
                <a:gs pos="0">
                  <a:srgbClr val="65CED1">
                    <a:alpha val="100000"/>
                  </a:srgbClr>
                </a:gs>
                <a:gs pos="100000">
                  <a:srgbClr val="1F4E4F">
                    <a:alpha val="100000"/>
                  </a:srgbClr>
                </a:gs>
              </a:gsLst>
              <a:lin ang="2700000"/>
            </a:gradFill>
            <a:ln cap="sq">
              <a:noFill/>
              <a:prstDash val="solid"/>
              <a:miter/>
            </a:ln>
          </p:spPr>
        </p:sp>
        <p:sp>
          <p:nvSpPr>
            <p:cNvPr id="7" name="TextBox 7">
              <a:extLst>
                <a:ext uri="{FF2B5EF4-FFF2-40B4-BE49-F238E27FC236}">
                  <a16:creationId xmlns:a16="http://schemas.microsoft.com/office/drawing/2014/main" id="{68383D7B-B3B4-E8C0-A5AD-435129727486}"/>
                </a:ext>
              </a:extLst>
            </p:cNvPr>
            <p:cNvSpPr txBox="1"/>
            <p:nvPr/>
          </p:nvSpPr>
          <p:spPr>
            <a:xfrm>
              <a:off x="0" y="-57150"/>
              <a:ext cx="1091610" cy="295404"/>
            </a:xfrm>
            <a:prstGeom prst="rect">
              <a:avLst/>
            </a:prstGeom>
          </p:spPr>
          <p:txBody>
            <a:bodyPr lIns="50800" tIns="50800" rIns="50800" bIns="50800" rtlCol="0" anchor="ctr"/>
            <a:lstStyle/>
            <a:p>
              <a:pPr marL="0" lvl="0" indent="0" algn="ctr">
                <a:lnSpc>
                  <a:spcPts val="3447"/>
                </a:lnSpc>
                <a:spcBef>
                  <a:spcPct val="0"/>
                </a:spcBef>
              </a:pPr>
              <a:endParaRPr/>
            </a:p>
          </p:txBody>
        </p:sp>
      </p:grpSp>
      <p:sp>
        <p:nvSpPr>
          <p:cNvPr id="8" name="TextBox 9">
            <a:extLst>
              <a:ext uri="{FF2B5EF4-FFF2-40B4-BE49-F238E27FC236}">
                <a16:creationId xmlns:a16="http://schemas.microsoft.com/office/drawing/2014/main" id="{CFF71884-A4CB-EBC4-14CA-58980DDDD0D0}"/>
              </a:ext>
            </a:extLst>
          </p:cNvPr>
          <p:cNvSpPr txBox="1"/>
          <p:nvPr/>
        </p:nvSpPr>
        <p:spPr>
          <a:xfrm>
            <a:off x="2698109" y="3006874"/>
            <a:ext cx="2936029" cy="281488"/>
          </a:xfrm>
          <a:prstGeom prst="rect">
            <a:avLst/>
          </a:prstGeom>
        </p:spPr>
        <p:txBody>
          <a:bodyPr lIns="0" tIns="0" rIns="0" bIns="0" rtlCol="0" anchor="t">
            <a:spAutoFit/>
          </a:bodyPr>
          <a:lstStyle/>
          <a:p>
            <a:pPr algn="l">
              <a:lnSpc>
                <a:spcPts val="2158"/>
              </a:lnSpc>
            </a:pPr>
            <a:r>
              <a:rPr lang="en-US" sz="2000" dirty="0">
                <a:solidFill>
                  <a:srgbClr val="FFFFFF"/>
                </a:solidFill>
                <a:latin typeface="Archivo Black"/>
                <a:ea typeface="Archivo Black"/>
                <a:cs typeface="Archivo Black"/>
                <a:sym typeface="Archivo Black"/>
              </a:rPr>
              <a:t>Predictive Modeling</a:t>
            </a:r>
          </a:p>
        </p:txBody>
      </p:sp>
      <p:sp>
        <p:nvSpPr>
          <p:cNvPr id="9" name="TextBox 10">
            <a:extLst>
              <a:ext uri="{FF2B5EF4-FFF2-40B4-BE49-F238E27FC236}">
                <a16:creationId xmlns:a16="http://schemas.microsoft.com/office/drawing/2014/main" id="{D0B9F770-72AF-A40D-B3BF-33E39B220516}"/>
              </a:ext>
            </a:extLst>
          </p:cNvPr>
          <p:cNvSpPr txBox="1"/>
          <p:nvPr/>
        </p:nvSpPr>
        <p:spPr>
          <a:xfrm>
            <a:off x="7006223" y="3005464"/>
            <a:ext cx="2936029" cy="282898"/>
          </a:xfrm>
          <a:prstGeom prst="rect">
            <a:avLst/>
          </a:prstGeom>
        </p:spPr>
        <p:txBody>
          <a:bodyPr lIns="0" tIns="0" rIns="0" bIns="0" rtlCol="0" anchor="t">
            <a:spAutoFit/>
          </a:bodyPr>
          <a:lstStyle/>
          <a:p>
            <a:pPr algn="ctr">
              <a:lnSpc>
                <a:spcPts val="2158"/>
              </a:lnSpc>
            </a:pPr>
            <a:r>
              <a:rPr lang="en-US" sz="2000" dirty="0">
                <a:solidFill>
                  <a:srgbClr val="FFFFFF"/>
                </a:solidFill>
                <a:latin typeface="Archivo Black"/>
                <a:ea typeface="Archivo Black"/>
                <a:cs typeface="Archivo Black"/>
                <a:sym typeface="Archivo Black"/>
              </a:rPr>
              <a:t>Model Validation</a:t>
            </a:r>
          </a:p>
        </p:txBody>
      </p:sp>
      <p:sp>
        <p:nvSpPr>
          <p:cNvPr id="10" name="TextBox 11">
            <a:extLst>
              <a:ext uri="{FF2B5EF4-FFF2-40B4-BE49-F238E27FC236}">
                <a16:creationId xmlns:a16="http://schemas.microsoft.com/office/drawing/2014/main" id="{ECA11F9D-D749-8655-2157-964E59532A1C}"/>
              </a:ext>
            </a:extLst>
          </p:cNvPr>
          <p:cNvSpPr txBox="1"/>
          <p:nvPr/>
        </p:nvSpPr>
        <p:spPr>
          <a:xfrm>
            <a:off x="2133600" y="3787653"/>
            <a:ext cx="3826359" cy="4385816"/>
          </a:xfrm>
          <a:prstGeom prst="rect">
            <a:avLst/>
          </a:prstGeom>
        </p:spPr>
        <p:txBody>
          <a:bodyPr wrap="square" lIns="0" tIns="0" rIns="0" bIns="0" rtlCol="0" anchor="t">
            <a:spAutoFit/>
          </a:bodyPr>
          <a:lstStyle/>
          <a:p>
            <a:pPr marL="0" lvl="0" indent="0">
              <a:spcBef>
                <a:spcPct val="0"/>
              </a:spcBef>
            </a:pPr>
            <a:r>
              <a:rPr lang="en-US" sz="1900" spc="-8" dirty="0">
                <a:solidFill>
                  <a:srgbClr val="343434"/>
                </a:solidFill>
                <a:latin typeface="HK Grotesk"/>
                <a:ea typeface="HK Grotesk"/>
                <a:cs typeface="HK Grotesk"/>
                <a:sym typeface="HK Grotesk"/>
              </a:rPr>
              <a:t>Developing or selecting a mathematical or statistical model that learns relationships within data to make predictions, classifications, or discover hidden patterns. Based on insights gained during data exploration, predictive models are used to estimate future or unknown outcomes, categorize data into predefined classes, or group similar data points. Common approaches include regression, classification, and clustering techniques, each suited to different types of machine-learning tasks.</a:t>
            </a:r>
          </a:p>
        </p:txBody>
      </p:sp>
      <p:sp>
        <p:nvSpPr>
          <p:cNvPr id="11" name="TextBox 12">
            <a:extLst>
              <a:ext uri="{FF2B5EF4-FFF2-40B4-BE49-F238E27FC236}">
                <a16:creationId xmlns:a16="http://schemas.microsoft.com/office/drawing/2014/main" id="{40457D58-9B70-954C-B9E8-2223B0641769}"/>
              </a:ext>
            </a:extLst>
          </p:cNvPr>
          <p:cNvSpPr txBox="1"/>
          <p:nvPr/>
        </p:nvSpPr>
        <p:spPr>
          <a:xfrm>
            <a:off x="6824690" y="3787653"/>
            <a:ext cx="3826359" cy="4128631"/>
          </a:xfrm>
          <a:prstGeom prst="rect">
            <a:avLst/>
          </a:prstGeom>
        </p:spPr>
        <p:txBody>
          <a:bodyPr wrap="square" lIns="0" tIns="0" rIns="0" bIns="0" rtlCol="0" anchor="t">
            <a:spAutoFit/>
          </a:bodyPr>
          <a:lstStyle/>
          <a:p>
            <a:pPr marL="0" lvl="0" indent="0" algn="l">
              <a:lnSpc>
                <a:spcPts val="2259"/>
              </a:lnSpc>
              <a:spcBef>
                <a:spcPct val="0"/>
              </a:spcBef>
            </a:pPr>
            <a:r>
              <a:rPr lang="en-US" sz="1900" spc="-8" dirty="0">
                <a:solidFill>
                  <a:srgbClr val="343434"/>
                </a:solidFill>
                <a:latin typeface="HK Grotesk"/>
                <a:ea typeface="HK Grotesk"/>
                <a:cs typeface="HK Grotesk"/>
                <a:sym typeface="HK Grotesk"/>
              </a:rPr>
              <a:t>Evaluating a machine-learning model using data that was not used during training to assess its accuracy, reliability, and ability to generalize to new data. By comparing the model’s predictions with actual outcomes, validation helps measure performance, estimate prediction errors, identify limitations, and compare alternative models. Techniques such as cross-validation are commonly used to obtain a more robust assessment of model effectiveness.</a:t>
            </a:r>
          </a:p>
        </p:txBody>
      </p:sp>
      <p:grpSp>
        <p:nvGrpSpPr>
          <p:cNvPr id="12" name="Group 13">
            <a:extLst>
              <a:ext uri="{FF2B5EF4-FFF2-40B4-BE49-F238E27FC236}">
                <a16:creationId xmlns:a16="http://schemas.microsoft.com/office/drawing/2014/main" id="{B80F428B-F665-910D-8E74-F094C7212C22}"/>
              </a:ext>
            </a:extLst>
          </p:cNvPr>
          <p:cNvGrpSpPr/>
          <p:nvPr/>
        </p:nvGrpSpPr>
        <p:grpSpPr>
          <a:xfrm>
            <a:off x="11337972" y="2712443"/>
            <a:ext cx="3826359" cy="701972"/>
            <a:chOff x="0" y="0"/>
            <a:chExt cx="1091610" cy="238254"/>
          </a:xfrm>
        </p:grpSpPr>
        <p:sp>
          <p:nvSpPr>
            <p:cNvPr id="13" name="Freeform 14">
              <a:extLst>
                <a:ext uri="{FF2B5EF4-FFF2-40B4-BE49-F238E27FC236}">
                  <a16:creationId xmlns:a16="http://schemas.microsoft.com/office/drawing/2014/main" id="{40B30F17-E8E9-A22B-0BFE-A539C01CCA19}"/>
                </a:ext>
              </a:extLst>
            </p:cNvPr>
            <p:cNvSpPr/>
            <p:nvPr/>
          </p:nvSpPr>
          <p:spPr>
            <a:xfrm>
              <a:off x="0" y="0"/>
              <a:ext cx="1091610" cy="238254"/>
            </a:xfrm>
            <a:custGeom>
              <a:avLst/>
              <a:gdLst/>
              <a:ahLst/>
              <a:cxnLst/>
              <a:rect l="l" t="t" r="r" b="b"/>
              <a:pathLst>
                <a:path w="1091610" h="238254">
                  <a:moveTo>
                    <a:pt x="21664" y="0"/>
                  </a:moveTo>
                  <a:lnTo>
                    <a:pt x="1069945" y="0"/>
                  </a:lnTo>
                  <a:cubicBezTo>
                    <a:pt x="1081910" y="0"/>
                    <a:pt x="1091610" y="9699"/>
                    <a:pt x="1091610" y="21664"/>
                  </a:cubicBezTo>
                  <a:lnTo>
                    <a:pt x="1091610" y="216590"/>
                  </a:lnTo>
                  <a:cubicBezTo>
                    <a:pt x="1091610" y="228555"/>
                    <a:pt x="1081910" y="238254"/>
                    <a:pt x="1069945" y="238254"/>
                  </a:cubicBezTo>
                  <a:lnTo>
                    <a:pt x="21664" y="238254"/>
                  </a:lnTo>
                  <a:cubicBezTo>
                    <a:pt x="9699" y="238254"/>
                    <a:pt x="0" y="228555"/>
                    <a:pt x="0" y="216590"/>
                  </a:cubicBezTo>
                  <a:lnTo>
                    <a:pt x="0" y="21664"/>
                  </a:lnTo>
                  <a:cubicBezTo>
                    <a:pt x="0" y="9699"/>
                    <a:pt x="9699" y="0"/>
                    <a:pt x="21664" y="0"/>
                  </a:cubicBezTo>
                  <a:close/>
                </a:path>
              </a:pathLst>
            </a:custGeom>
            <a:gradFill rotWithShape="1">
              <a:gsLst>
                <a:gs pos="0">
                  <a:srgbClr val="65CED1">
                    <a:alpha val="100000"/>
                  </a:srgbClr>
                </a:gs>
                <a:gs pos="100000">
                  <a:srgbClr val="1F4E4F">
                    <a:alpha val="100000"/>
                  </a:srgbClr>
                </a:gs>
              </a:gsLst>
              <a:lin ang="2700000"/>
            </a:gradFill>
            <a:ln cap="sq">
              <a:noFill/>
              <a:prstDash val="solid"/>
              <a:miter/>
            </a:ln>
          </p:spPr>
        </p:sp>
        <p:sp>
          <p:nvSpPr>
            <p:cNvPr id="14" name="TextBox 15">
              <a:extLst>
                <a:ext uri="{FF2B5EF4-FFF2-40B4-BE49-F238E27FC236}">
                  <a16:creationId xmlns:a16="http://schemas.microsoft.com/office/drawing/2014/main" id="{72F38E4F-377A-1023-A5E3-B86B61A8B49D}"/>
                </a:ext>
              </a:extLst>
            </p:cNvPr>
            <p:cNvSpPr txBox="1"/>
            <p:nvPr/>
          </p:nvSpPr>
          <p:spPr>
            <a:xfrm>
              <a:off x="0" y="-57150"/>
              <a:ext cx="1091610" cy="295404"/>
            </a:xfrm>
            <a:prstGeom prst="rect">
              <a:avLst/>
            </a:prstGeom>
          </p:spPr>
          <p:txBody>
            <a:bodyPr lIns="50800" tIns="50800" rIns="50800" bIns="50800" rtlCol="0" anchor="ctr"/>
            <a:lstStyle/>
            <a:p>
              <a:pPr marL="0" lvl="0" indent="0" algn="ctr">
                <a:lnSpc>
                  <a:spcPts val="3447"/>
                </a:lnSpc>
                <a:spcBef>
                  <a:spcPct val="0"/>
                </a:spcBef>
              </a:pPr>
              <a:endParaRPr/>
            </a:p>
          </p:txBody>
        </p:sp>
      </p:grpSp>
      <p:sp>
        <p:nvSpPr>
          <p:cNvPr id="15" name="TextBox 16">
            <a:extLst>
              <a:ext uri="{FF2B5EF4-FFF2-40B4-BE49-F238E27FC236}">
                <a16:creationId xmlns:a16="http://schemas.microsoft.com/office/drawing/2014/main" id="{EC38469D-A3BE-1412-8AC4-94770A50B32C}"/>
              </a:ext>
            </a:extLst>
          </p:cNvPr>
          <p:cNvSpPr txBox="1"/>
          <p:nvPr/>
        </p:nvSpPr>
        <p:spPr>
          <a:xfrm>
            <a:off x="12228302" y="2979238"/>
            <a:ext cx="2936029" cy="281488"/>
          </a:xfrm>
          <a:prstGeom prst="rect">
            <a:avLst/>
          </a:prstGeom>
        </p:spPr>
        <p:txBody>
          <a:bodyPr lIns="0" tIns="0" rIns="0" bIns="0" rtlCol="0" anchor="t">
            <a:spAutoFit/>
          </a:bodyPr>
          <a:lstStyle/>
          <a:p>
            <a:pPr algn="l">
              <a:lnSpc>
                <a:spcPts val="2158"/>
              </a:lnSpc>
            </a:pPr>
            <a:r>
              <a:rPr lang="en-US" sz="2000" dirty="0">
                <a:solidFill>
                  <a:srgbClr val="FFFFFF"/>
                </a:solidFill>
                <a:latin typeface="Archivo Black"/>
                <a:ea typeface="Archivo Black"/>
                <a:cs typeface="Archivo Black"/>
                <a:sym typeface="Archivo Black"/>
              </a:rPr>
              <a:t>Deployment</a:t>
            </a:r>
          </a:p>
        </p:txBody>
      </p:sp>
      <p:sp>
        <p:nvSpPr>
          <p:cNvPr id="16" name="TextBox 17">
            <a:extLst>
              <a:ext uri="{FF2B5EF4-FFF2-40B4-BE49-F238E27FC236}">
                <a16:creationId xmlns:a16="http://schemas.microsoft.com/office/drawing/2014/main" id="{A7ECDB35-6AFB-A7AD-8D0A-CAD0384225C2}"/>
              </a:ext>
            </a:extLst>
          </p:cNvPr>
          <p:cNvSpPr txBox="1"/>
          <p:nvPr/>
        </p:nvSpPr>
        <p:spPr>
          <a:xfrm>
            <a:off x="11337972" y="3787653"/>
            <a:ext cx="3826359" cy="3243773"/>
          </a:xfrm>
          <a:prstGeom prst="rect">
            <a:avLst/>
          </a:prstGeom>
        </p:spPr>
        <p:txBody>
          <a:bodyPr wrap="square" lIns="0" tIns="0" rIns="0" bIns="0" rtlCol="0" anchor="t">
            <a:spAutoFit/>
          </a:bodyPr>
          <a:lstStyle/>
          <a:p>
            <a:pPr marL="0" lvl="0" indent="0" algn="l">
              <a:lnSpc>
                <a:spcPts val="2259"/>
              </a:lnSpc>
              <a:spcBef>
                <a:spcPct val="0"/>
              </a:spcBef>
            </a:pPr>
            <a:r>
              <a:rPr lang="en-US" sz="1900" spc="-8" dirty="0">
                <a:solidFill>
                  <a:srgbClr val="343434"/>
                </a:solidFill>
                <a:latin typeface="HK Grotesk"/>
                <a:ea typeface="HK Grotesk"/>
                <a:cs typeface="HK Grotesk"/>
                <a:sym typeface="HK Grotesk"/>
              </a:rPr>
              <a:t>is the process of putting a machine-learning model into practical use so that it can generate value in real-world applications. It involves integrating the trained and validated model into an operational environment where its predictions or insights can support decision-making, automate tasks, solve business problems, or contribute to scientific and engineering solutions.</a:t>
            </a:r>
          </a:p>
        </p:txBody>
      </p:sp>
      <p:grpSp>
        <p:nvGrpSpPr>
          <p:cNvPr id="17" name="Group 23">
            <a:extLst>
              <a:ext uri="{FF2B5EF4-FFF2-40B4-BE49-F238E27FC236}">
                <a16:creationId xmlns:a16="http://schemas.microsoft.com/office/drawing/2014/main" id="{D080ABD1-E19F-475B-1249-AF8764AAD815}"/>
              </a:ext>
            </a:extLst>
          </p:cNvPr>
          <p:cNvGrpSpPr/>
          <p:nvPr/>
        </p:nvGrpSpPr>
        <p:grpSpPr>
          <a:xfrm>
            <a:off x="17259300" y="0"/>
            <a:ext cx="1028700" cy="10287000"/>
            <a:chOff x="0" y="0"/>
            <a:chExt cx="270933" cy="2709333"/>
          </a:xfrm>
        </p:grpSpPr>
        <p:sp>
          <p:nvSpPr>
            <p:cNvPr id="18" name="Freeform 24">
              <a:extLst>
                <a:ext uri="{FF2B5EF4-FFF2-40B4-BE49-F238E27FC236}">
                  <a16:creationId xmlns:a16="http://schemas.microsoft.com/office/drawing/2014/main" id="{1080C8C7-94CF-5EBF-7F44-195A36FC27BB}"/>
                </a:ext>
              </a:extLst>
            </p:cNvPr>
            <p:cNvSpPr/>
            <p:nvPr/>
          </p:nvSpPr>
          <p:spPr>
            <a:xfrm>
              <a:off x="0" y="0"/>
              <a:ext cx="270933" cy="2709333"/>
            </a:xfrm>
            <a:custGeom>
              <a:avLst/>
              <a:gdLst/>
              <a:ahLst/>
              <a:cxnLst/>
              <a:rect l="l" t="t" r="r" b="b"/>
              <a:pathLst>
                <a:path w="270933" h="2709333">
                  <a:moveTo>
                    <a:pt x="0" y="0"/>
                  </a:moveTo>
                  <a:lnTo>
                    <a:pt x="270933" y="0"/>
                  </a:lnTo>
                  <a:lnTo>
                    <a:pt x="270933" y="2709333"/>
                  </a:lnTo>
                  <a:lnTo>
                    <a:pt x="0" y="2709333"/>
                  </a:lnTo>
                  <a:close/>
                </a:path>
              </a:pathLst>
            </a:custGeom>
            <a:gradFill rotWithShape="1">
              <a:gsLst>
                <a:gs pos="0">
                  <a:srgbClr val="65CED1">
                    <a:alpha val="100000"/>
                  </a:srgbClr>
                </a:gs>
                <a:gs pos="100000">
                  <a:srgbClr val="000000">
                    <a:alpha val="100000"/>
                  </a:srgbClr>
                </a:gs>
              </a:gsLst>
              <a:lin ang="2700000"/>
            </a:gradFill>
            <a:ln cap="sq">
              <a:noFill/>
              <a:prstDash val="solid"/>
              <a:miter/>
            </a:ln>
          </p:spPr>
        </p:sp>
        <p:sp>
          <p:nvSpPr>
            <p:cNvPr id="19" name="TextBox 25">
              <a:extLst>
                <a:ext uri="{FF2B5EF4-FFF2-40B4-BE49-F238E27FC236}">
                  <a16:creationId xmlns:a16="http://schemas.microsoft.com/office/drawing/2014/main" id="{E9819561-6B31-13F2-90A6-DE3BEE1F2725}"/>
                </a:ext>
              </a:extLst>
            </p:cNvPr>
            <p:cNvSpPr txBox="1"/>
            <p:nvPr/>
          </p:nvSpPr>
          <p:spPr>
            <a:xfrm>
              <a:off x="0" y="-57150"/>
              <a:ext cx="270933" cy="2766483"/>
            </a:xfrm>
            <a:prstGeom prst="rect">
              <a:avLst/>
            </a:prstGeom>
          </p:spPr>
          <p:txBody>
            <a:bodyPr lIns="50800" tIns="50800" rIns="50800" bIns="50800" rtlCol="0" anchor="ctr"/>
            <a:lstStyle/>
            <a:p>
              <a:pPr marL="0" lvl="0" indent="0" algn="ctr">
                <a:lnSpc>
                  <a:spcPts val="3447"/>
                </a:lnSpc>
                <a:spcBef>
                  <a:spcPct val="0"/>
                </a:spcBef>
              </a:pPr>
              <a:endParaRPr/>
            </a:p>
          </p:txBody>
        </p:sp>
      </p:grpSp>
      <p:pic>
        <p:nvPicPr>
          <p:cNvPr id="21" name="Picture 20">
            <a:extLst>
              <a:ext uri="{FF2B5EF4-FFF2-40B4-BE49-F238E27FC236}">
                <a16:creationId xmlns:a16="http://schemas.microsoft.com/office/drawing/2014/main" id="{6429ED92-134A-BE2E-A886-9540EE934D0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46634" y="8953500"/>
            <a:ext cx="1786966" cy="1084296"/>
          </a:xfrm>
          <a:prstGeom prst="rect">
            <a:avLst/>
          </a:prstGeom>
        </p:spPr>
      </p:pic>
    </p:spTree>
    <p:extLst>
      <p:ext uri="{BB962C8B-B14F-4D97-AF65-F5344CB8AC3E}">
        <p14:creationId xmlns:p14="http://schemas.microsoft.com/office/powerpoint/2010/main" val="97933392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AAC4B01-15B8-302D-6BE9-BFC97655082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92125" y="571500"/>
            <a:ext cx="10903750" cy="9144000"/>
          </a:xfrm>
          <a:prstGeom prst="rect">
            <a:avLst/>
          </a:prstGeom>
        </p:spPr>
      </p:pic>
      <p:grpSp>
        <p:nvGrpSpPr>
          <p:cNvPr id="4" name="Group 23">
            <a:extLst>
              <a:ext uri="{FF2B5EF4-FFF2-40B4-BE49-F238E27FC236}">
                <a16:creationId xmlns:a16="http://schemas.microsoft.com/office/drawing/2014/main" id="{E9CA9DA2-56EE-B043-827B-F5E9AE5B5F2B}"/>
              </a:ext>
            </a:extLst>
          </p:cNvPr>
          <p:cNvGrpSpPr/>
          <p:nvPr/>
        </p:nvGrpSpPr>
        <p:grpSpPr>
          <a:xfrm>
            <a:off x="17259300" y="0"/>
            <a:ext cx="1028700" cy="10287000"/>
            <a:chOff x="0" y="0"/>
            <a:chExt cx="270933" cy="2709333"/>
          </a:xfrm>
        </p:grpSpPr>
        <p:sp>
          <p:nvSpPr>
            <p:cNvPr id="5" name="Freeform 24">
              <a:extLst>
                <a:ext uri="{FF2B5EF4-FFF2-40B4-BE49-F238E27FC236}">
                  <a16:creationId xmlns:a16="http://schemas.microsoft.com/office/drawing/2014/main" id="{7BD50A21-1CD2-1A57-F793-BFFC813CED6A}"/>
                </a:ext>
              </a:extLst>
            </p:cNvPr>
            <p:cNvSpPr/>
            <p:nvPr/>
          </p:nvSpPr>
          <p:spPr>
            <a:xfrm>
              <a:off x="0" y="0"/>
              <a:ext cx="270933" cy="2709333"/>
            </a:xfrm>
            <a:custGeom>
              <a:avLst/>
              <a:gdLst/>
              <a:ahLst/>
              <a:cxnLst/>
              <a:rect l="l" t="t" r="r" b="b"/>
              <a:pathLst>
                <a:path w="270933" h="2709333">
                  <a:moveTo>
                    <a:pt x="0" y="0"/>
                  </a:moveTo>
                  <a:lnTo>
                    <a:pt x="270933" y="0"/>
                  </a:lnTo>
                  <a:lnTo>
                    <a:pt x="270933" y="2709333"/>
                  </a:lnTo>
                  <a:lnTo>
                    <a:pt x="0" y="2709333"/>
                  </a:lnTo>
                  <a:close/>
                </a:path>
              </a:pathLst>
            </a:custGeom>
            <a:gradFill rotWithShape="1">
              <a:gsLst>
                <a:gs pos="0">
                  <a:srgbClr val="65CED1">
                    <a:alpha val="100000"/>
                  </a:srgbClr>
                </a:gs>
                <a:gs pos="100000">
                  <a:srgbClr val="000000">
                    <a:alpha val="100000"/>
                  </a:srgbClr>
                </a:gs>
              </a:gsLst>
              <a:lin ang="2700000"/>
            </a:gradFill>
            <a:ln cap="sq">
              <a:noFill/>
              <a:prstDash val="solid"/>
              <a:miter/>
            </a:ln>
          </p:spPr>
        </p:sp>
        <p:sp>
          <p:nvSpPr>
            <p:cNvPr id="6" name="TextBox 25">
              <a:extLst>
                <a:ext uri="{FF2B5EF4-FFF2-40B4-BE49-F238E27FC236}">
                  <a16:creationId xmlns:a16="http://schemas.microsoft.com/office/drawing/2014/main" id="{9A01E8B5-75B6-8B4B-5493-6D7601EF7028}"/>
                </a:ext>
              </a:extLst>
            </p:cNvPr>
            <p:cNvSpPr txBox="1"/>
            <p:nvPr/>
          </p:nvSpPr>
          <p:spPr>
            <a:xfrm>
              <a:off x="0" y="-57150"/>
              <a:ext cx="270933" cy="2766483"/>
            </a:xfrm>
            <a:prstGeom prst="rect">
              <a:avLst/>
            </a:prstGeom>
          </p:spPr>
          <p:txBody>
            <a:bodyPr lIns="50800" tIns="50800" rIns="50800" bIns="50800" rtlCol="0" anchor="ctr"/>
            <a:lstStyle/>
            <a:p>
              <a:pPr marL="0" lvl="0" indent="0" algn="ctr">
                <a:lnSpc>
                  <a:spcPts val="3447"/>
                </a:lnSpc>
                <a:spcBef>
                  <a:spcPct val="0"/>
                </a:spcBef>
              </a:pPr>
              <a:endParaRPr/>
            </a:p>
          </p:txBody>
        </p:sp>
      </p:grpSp>
    </p:spTree>
    <p:extLst>
      <p:ext uri="{BB962C8B-B14F-4D97-AF65-F5344CB8AC3E}">
        <p14:creationId xmlns:p14="http://schemas.microsoft.com/office/powerpoint/2010/main" val="222096767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0" y="0"/>
            <a:ext cx="8028682" cy="10287000"/>
            <a:chOff x="0" y="0"/>
            <a:chExt cx="2114550" cy="2709333"/>
          </a:xfrm>
        </p:grpSpPr>
        <p:sp>
          <p:nvSpPr>
            <p:cNvPr id="3" name="Freeform 3"/>
            <p:cNvSpPr/>
            <p:nvPr/>
          </p:nvSpPr>
          <p:spPr>
            <a:xfrm>
              <a:off x="0" y="0"/>
              <a:ext cx="2114550" cy="2709333"/>
            </a:xfrm>
            <a:custGeom>
              <a:avLst/>
              <a:gdLst/>
              <a:ahLst/>
              <a:cxnLst/>
              <a:rect l="l" t="t" r="r" b="b"/>
              <a:pathLst>
                <a:path w="2114550" h="2709333">
                  <a:moveTo>
                    <a:pt x="0" y="0"/>
                  </a:moveTo>
                  <a:lnTo>
                    <a:pt x="2114550" y="0"/>
                  </a:lnTo>
                  <a:lnTo>
                    <a:pt x="2114550" y="2709333"/>
                  </a:lnTo>
                  <a:lnTo>
                    <a:pt x="0" y="2709333"/>
                  </a:lnTo>
                  <a:close/>
                </a:path>
              </a:pathLst>
            </a:custGeom>
            <a:gradFill rotWithShape="1">
              <a:gsLst>
                <a:gs pos="0">
                  <a:srgbClr val="65CED1">
                    <a:alpha val="100000"/>
                  </a:srgbClr>
                </a:gs>
                <a:gs pos="100000">
                  <a:srgbClr val="000000">
                    <a:alpha val="100000"/>
                  </a:srgbClr>
                </a:gs>
              </a:gsLst>
              <a:lin ang="2700000"/>
            </a:gradFill>
            <a:ln cap="sq">
              <a:noFill/>
              <a:prstDash val="solid"/>
              <a:miter/>
            </a:ln>
          </p:spPr>
        </p:sp>
        <p:sp>
          <p:nvSpPr>
            <p:cNvPr id="4" name="TextBox 4"/>
            <p:cNvSpPr txBox="1"/>
            <p:nvPr/>
          </p:nvSpPr>
          <p:spPr>
            <a:xfrm>
              <a:off x="0" y="-57150"/>
              <a:ext cx="2114550" cy="2766483"/>
            </a:xfrm>
            <a:prstGeom prst="rect">
              <a:avLst/>
            </a:prstGeom>
          </p:spPr>
          <p:txBody>
            <a:bodyPr lIns="50800" tIns="50800" rIns="50800" bIns="50800" rtlCol="0" anchor="ctr"/>
            <a:lstStyle/>
            <a:p>
              <a:pPr marL="0" lvl="0" indent="0" algn="ctr">
                <a:lnSpc>
                  <a:spcPts val="3447"/>
                </a:lnSpc>
                <a:spcBef>
                  <a:spcPct val="0"/>
                </a:spcBef>
              </a:pPr>
              <a:endParaRPr/>
            </a:p>
          </p:txBody>
        </p:sp>
      </p:grpSp>
      <p:sp>
        <p:nvSpPr>
          <p:cNvPr id="5" name="AutoShape 5"/>
          <p:cNvSpPr/>
          <p:nvPr/>
        </p:nvSpPr>
        <p:spPr>
          <a:xfrm>
            <a:off x="1761915" y="4337690"/>
            <a:ext cx="6642274" cy="0"/>
          </a:xfrm>
          <a:prstGeom prst="line">
            <a:avLst/>
          </a:prstGeom>
          <a:ln w="28575" cap="flat">
            <a:solidFill>
              <a:srgbClr val="FFFFFF"/>
            </a:solidFill>
            <a:prstDash val="solid"/>
            <a:headEnd type="none" w="sm" len="sm"/>
            <a:tailEnd type="none" w="sm" len="sm"/>
          </a:ln>
        </p:spPr>
      </p:sp>
      <p:sp>
        <p:nvSpPr>
          <p:cNvPr id="6" name="AutoShape 6"/>
          <p:cNvSpPr/>
          <p:nvPr/>
        </p:nvSpPr>
        <p:spPr>
          <a:xfrm>
            <a:off x="1761915" y="5928624"/>
            <a:ext cx="6642274" cy="0"/>
          </a:xfrm>
          <a:prstGeom prst="line">
            <a:avLst/>
          </a:prstGeom>
          <a:ln w="28575" cap="flat">
            <a:solidFill>
              <a:srgbClr val="FFFFFF"/>
            </a:solidFill>
            <a:prstDash val="solid"/>
            <a:headEnd type="none" w="sm" len="sm"/>
            <a:tailEnd type="none" w="sm" len="sm"/>
          </a:ln>
        </p:spPr>
      </p:sp>
      <p:sp>
        <p:nvSpPr>
          <p:cNvPr id="7" name="TextBox 7"/>
          <p:cNvSpPr txBox="1"/>
          <p:nvPr/>
        </p:nvSpPr>
        <p:spPr>
          <a:xfrm>
            <a:off x="1761915" y="3149513"/>
            <a:ext cx="900317" cy="503109"/>
          </a:xfrm>
          <a:prstGeom prst="rect">
            <a:avLst/>
          </a:prstGeom>
        </p:spPr>
        <p:txBody>
          <a:bodyPr lIns="0" tIns="0" rIns="0" bIns="0" rtlCol="0" anchor="t">
            <a:spAutoFit/>
          </a:bodyPr>
          <a:lstStyle/>
          <a:p>
            <a:pPr algn="l">
              <a:lnSpc>
                <a:spcPts val="3918"/>
              </a:lnSpc>
            </a:pPr>
            <a:r>
              <a:rPr lang="en-US" sz="3467">
                <a:solidFill>
                  <a:srgbClr val="FFFFFF"/>
                </a:solidFill>
                <a:latin typeface="HK Grotesk"/>
                <a:ea typeface="HK Grotesk"/>
                <a:cs typeface="HK Grotesk"/>
                <a:sym typeface="HK Grotesk"/>
              </a:rPr>
              <a:t>01</a:t>
            </a:r>
          </a:p>
        </p:txBody>
      </p:sp>
      <p:sp>
        <p:nvSpPr>
          <p:cNvPr id="8" name="TextBox 8"/>
          <p:cNvSpPr txBox="1"/>
          <p:nvPr/>
        </p:nvSpPr>
        <p:spPr>
          <a:xfrm>
            <a:off x="1761915" y="4740447"/>
            <a:ext cx="900317" cy="503109"/>
          </a:xfrm>
          <a:prstGeom prst="rect">
            <a:avLst/>
          </a:prstGeom>
        </p:spPr>
        <p:txBody>
          <a:bodyPr lIns="0" tIns="0" rIns="0" bIns="0" rtlCol="0" anchor="t">
            <a:spAutoFit/>
          </a:bodyPr>
          <a:lstStyle/>
          <a:p>
            <a:pPr algn="l">
              <a:lnSpc>
                <a:spcPts val="3918"/>
              </a:lnSpc>
            </a:pPr>
            <a:r>
              <a:rPr lang="en-US" sz="3467">
                <a:solidFill>
                  <a:srgbClr val="FFFFFF"/>
                </a:solidFill>
                <a:latin typeface="HK Grotesk"/>
                <a:ea typeface="HK Grotesk"/>
                <a:cs typeface="HK Grotesk"/>
                <a:sym typeface="HK Grotesk"/>
              </a:rPr>
              <a:t>02</a:t>
            </a:r>
          </a:p>
        </p:txBody>
      </p:sp>
      <p:sp>
        <p:nvSpPr>
          <p:cNvPr id="9" name="TextBox 9"/>
          <p:cNvSpPr txBox="1"/>
          <p:nvPr/>
        </p:nvSpPr>
        <p:spPr>
          <a:xfrm>
            <a:off x="2662232" y="3149513"/>
            <a:ext cx="2873427" cy="355803"/>
          </a:xfrm>
          <a:prstGeom prst="rect">
            <a:avLst/>
          </a:prstGeom>
        </p:spPr>
        <p:txBody>
          <a:bodyPr lIns="0" tIns="0" rIns="0" bIns="0" rtlCol="0" anchor="t">
            <a:spAutoFit/>
          </a:bodyPr>
          <a:lstStyle/>
          <a:p>
            <a:pPr algn="l">
              <a:lnSpc>
                <a:spcPts val="2685"/>
              </a:lnSpc>
            </a:pPr>
            <a:r>
              <a:rPr lang="en-US" sz="2500" dirty="0">
                <a:solidFill>
                  <a:srgbClr val="FFFFFF"/>
                </a:solidFill>
                <a:latin typeface="HK Grotesk"/>
                <a:ea typeface="HK Grotesk"/>
                <a:cs typeface="HK Grotesk"/>
                <a:sym typeface="HK Grotesk"/>
              </a:rPr>
              <a:t>Data Leakage</a:t>
            </a:r>
          </a:p>
        </p:txBody>
      </p:sp>
      <p:sp>
        <p:nvSpPr>
          <p:cNvPr id="10" name="TextBox 10"/>
          <p:cNvSpPr txBox="1"/>
          <p:nvPr/>
        </p:nvSpPr>
        <p:spPr>
          <a:xfrm>
            <a:off x="2662232" y="4740447"/>
            <a:ext cx="2873427" cy="355803"/>
          </a:xfrm>
          <a:prstGeom prst="rect">
            <a:avLst/>
          </a:prstGeom>
        </p:spPr>
        <p:txBody>
          <a:bodyPr lIns="0" tIns="0" rIns="0" bIns="0" rtlCol="0" anchor="t">
            <a:spAutoFit/>
          </a:bodyPr>
          <a:lstStyle/>
          <a:p>
            <a:pPr algn="l">
              <a:lnSpc>
                <a:spcPts val="2685"/>
              </a:lnSpc>
            </a:pPr>
            <a:r>
              <a:rPr lang="en-US" sz="2500" dirty="0">
                <a:solidFill>
                  <a:srgbClr val="FFFFFF"/>
                </a:solidFill>
                <a:latin typeface="HK Grotesk"/>
                <a:ea typeface="HK Grotesk"/>
                <a:cs typeface="HK Grotesk"/>
                <a:sym typeface="HK Grotesk"/>
              </a:rPr>
              <a:t>Class imbalance</a:t>
            </a:r>
          </a:p>
        </p:txBody>
      </p:sp>
      <p:sp>
        <p:nvSpPr>
          <p:cNvPr id="11" name="TextBox 11"/>
          <p:cNvSpPr txBox="1"/>
          <p:nvPr/>
        </p:nvSpPr>
        <p:spPr>
          <a:xfrm>
            <a:off x="8631008" y="2759494"/>
            <a:ext cx="6900797" cy="1356077"/>
          </a:xfrm>
          <a:prstGeom prst="rect">
            <a:avLst/>
          </a:prstGeom>
        </p:spPr>
        <p:txBody>
          <a:bodyPr lIns="0" tIns="0" rIns="0" bIns="0" rtlCol="0" anchor="t">
            <a:spAutoFit/>
          </a:bodyPr>
          <a:lstStyle/>
          <a:p>
            <a:pPr lvl="0">
              <a:lnSpc>
                <a:spcPts val="2077"/>
              </a:lnSpc>
              <a:spcBef>
                <a:spcPct val="0"/>
              </a:spcBef>
            </a:pPr>
            <a:r>
              <a:rPr lang="en-US" sz="2000" spc="-7" dirty="0">
                <a:solidFill>
                  <a:srgbClr val="343434"/>
                </a:solidFill>
                <a:latin typeface="HK Grotesk"/>
                <a:ea typeface="HK Grotesk"/>
                <a:cs typeface="HK Grotesk"/>
                <a:sym typeface="HK Grotesk"/>
              </a:rPr>
              <a:t>Data leakage occurs when a model accidentally uses information during training that would not be available during real-world predictions. Examples include target leakage, train-test contamination, pre-processing leakage, and time-based leakage.</a:t>
            </a:r>
          </a:p>
        </p:txBody>
      </p:sp>
      <p:sp>
        <p:nvSpPr>
          <p:cNvPr id="12" name="TextBox 12"/>
          <p:cNvSpPr txBox="1"/>
          <p:nvPr/>
        </p:nvSpPr>
        <p:spPr>
          <a:xfrm>
            <a:off x="8597480" y="4457700"/>
            <a:ext cx="6900797" cy="1356077"/>
          </a:xfrm>
          <a:prstGeom prst="rect">
            <a:avLst/>
          </a:prstGeom>
        </p:spPr>
        <p:txBody>
          <a:bodyPr lIns="0" tIns="0" rIns="0" bIns="0" rtlCol="0" anchor="t">
            <a:spAutoFit/>
          </a:bodyPr>
          <a:lstStyle/>
          <a:p>
            <a:pPr lvl="0">
              <a:lnSpc>
                <a:spcPts val="2077"/>
              </a:lnSpc>
              <a:spcBef>
                <a:spcPct val="0"/>
              </a:spcBef>
            </a:pPr>
            <a:r>
              <a:rPr lang="en-US" sz="2000" spc="-7" dirty="0">
                <a:solidFill>
                  <a:srgbClr val="343434"/>
                </a:solidFill>
                <a:latin typeface="HK Grotesk"/>
                <a:ea typeface="HK Grotesk"/>
                <a:cs typeface="HK Grotesk"/>
                <a:sym typeface="HK Grotesk"/>
              </a:rPr>
              <a:t>occurs when some classes in a dataset appear much more frequently than others. A health dataset can have 95% of the instances classified as healthy and 5% classified as diabetic. With imbalanced data, standard metrics like accuracy might not make sense.</a:t>
            </a:r>
          </a:p>
        </p:txBody>
      </p:sp>
      <p:sp>
        <p:nvSpPr>
          <p:cNvPr id="13" name="TextBox 13"/>
          <p:cNvSpPr txBox="1"/>
          <p:nvPr/>
        </p:nvSpPr>
        <p:spPr>
          <a:xfrm>
            <a:off x="1028700" y="996619"/>
            <a:ext cx="8115300" cy="730969"/>
          </a:xfrm>
          <a:prstGeom prst="rect">
            <a:avLst/>
          </a:prstGeom>
        </p:spPr>
        <p:txBody>
          <a:bodyPr lIns="0" tIns="0" rIns="0" bIns="0" rtlCol="0" anchor="t">
            <a:spAutoFit/>
          </a:bodyPr>
          <a:lstStyle/>
          <a:p>
            <a:pPr algn="l">
              <a:lnSpc>
                <a:spcPts val="5742"/>
              </a:lnSpc>
            </a:pPr>
            <a:r>
              <a:rPr lang="en-US" sz="5081" dirty="0">
                <a:solidFill>
                  <a:srgbClr val="FFFFFF"/>
                </a:solidFill>
                <a:latin typeface="Archivo Black"/>
                <a:ea typeface="Archivo Black"/>
                <a:cs typeface="Archivo Black"/>
                <a:sym typeface="Archivo Black"/>
              </a:rPr>
              <a:t>Common Pitfalls</a:t>
            </a:r>
          </a:p>
        </p:txBody>
      </p:sp>
      <p:sp>
        <p:nvSpPr>
          <p:cNvPr id="14" name="AutoShape 14"/>
          <p:cNvSpPr/>
          <p:nvPr/>
        </p:nvSpPr>
        <p:spPr>
          <a:xfrm>
            <a:off x="8028682" y="4337690"/>
            <a:ext cx="7565689" cy="0"/>
          </a:xfrm>
          <a:prstGeom prst="line">
            <a:avLst/>
          </a:prstGeom>
          <a:ln w="28575" cap="flat">
            <a:solidFill>
              <a:srgbClr val="000000"/>
            </a:solidFill>
            <a:prstDash val="solid"/>
            <a:headEnd type="none" w="sm" len="sm"/>
            <a:tailEnd type="none" w="sm" len="sm"/>
          </a:ln>
        </p:spPr>
      </p:sp>
      <p:sp>
        <p:nvSpPr>
          <p:cNvPr id="15" name="AutoShape 15"/>
          <p:cNvSpPr/>
          <p:nvPr/>
        </p:nvSpPr>
        <p:spPr>
          <a:xfrm>
            <a:off x="8028682" y="5928624"/>
            <a:ext cx="7565689" cy="0"/>
          </a:xfrm>
          <a:prstGeom prst="line">
            <a:avLst/>
          </a:prstGeom>
          <a:ln w="28575" cap="flat">
            <a:solidFill>
              <a:srgbClr val="000000"/>
            </a:solidFill>
            <a:prstDash val="solid"/>
            <a:headEnd type="none" w="sm" len="sm"/>
            <a:tailEnd type="none" w="sm" len="sm"/>
          </a:ln>
        </p:spPr>
      </p:sp>
      <p:grpSp>
        <p:nvGrpSpPr>
          <p:cNvPr id="16" name="Group 16"/>
          <p:cNvGrpSpPr/>
          <p:nvPr/>
        </p:nvGrpSpPr>
        <p:grpSpPr>
          <a:xfrm>
            <a:off x="15558218" y="4150405"/>
            <a:ext cx="1411613" cy="338418"/>
            <a:chOff x="0" y="0"/>
            <a:chExt cx="465702" cy="111647"/>
          </a:xfrm>
        </p:grpSpPr>
        <p:sp>
          <p:nvSpPr>
            <p:cNvPr id="17" name="Freeform 17"/>
            <p:cNvSpPr/>
            <p:nvPr/>
          </p:nvSpPr>
          <p:spPr>
            <a:xfrm>
              <a:off x="0" y="0"/>
              <a:ext cx="465702" cy="111647"/>
            </a:xfrm>
            <a:custGeom>
              <a:avLst/>
              <a:gdLst/>
              <a:ahLst/>
              <a:cxnLst/>
              <a:rect l="l" t="t" r="r" b="b"/>
              <a:pathLst>
                <a:path w="465702" h="111647">
                  <a:moveTo>
                    <a:pt x="55823" y="0"/>
                  </a:moveTo>
                  <a:lnTo>
                    <a:pt x="409879" y="0"/>
                  </a:lnTo>
                  <a:cubicBezTo>
                    <a:pt x="440709" y="0"/>
                    <a:pt x="465702" y="24993"/>
                    <a:pt x="465702" y="55823"/>
                  </a:cubicBezTo>
                  <a:lnTo>
                    <a:pt x="465702" y="55823"/>
                  </a:lnTo>
                  <a:cubicBezTo>
                    <a:pt x="465702" y="70629"/>
                    <a:pt x="459821" y="84828"/>
                    <a:pt x="449352" y="95296"/>
                  </a:cubicBezTo>
                  <a:cubicBezTo>
                    <a:pt x="438883" y="105765"/>
                    <a:pt x="424684" y="111647"/>
                    <a:pt x="409879" y="111647"/>
                  </a:cubicBezTo>
                  <a:lnTo>
                    <a:pt x="55823" y="111647"/>
                  </a:lnTo>
                  <a:cubicBezTo>
                    <a:pt x="24993" y="111647"/>
                    <a:pt x="0" y="86654"/>
                    <a:pt x="0" y="55823"/>
                  </a:cubicBezTo>
                  <a:lnTo>
                    <a:pt x="0" y="55823"/>
                  </a:lnTo>
                  <a:cubicBezTo>
                    <a:pt x="0" y="24993"/>
                    <a:pt x="24993" y="0"/>
                    <a:pt x="55823" y="0"/>
                  </a:cubicBezTo>
                  <a:close/>
                </a:path>
              </a:pathLst>
            </a:custGeom>
            <a:gradFill rotWithShape="1">
              <a:gsLst>
                <a:gs pos="0">
                  <a:srgbClr val="65CED1">
                    <a:alpha val="100000"/>
                  </a:srgbClr>
                </a:gs>
                <a:gs pos="100000">
                  <a:srgbClr val="1F4E4F">
                    <a:alpha val="100000"/>
                  </a:srgbClr>
                </a:gs>
              </a:gsLst>
              <a:lin ang="2700000"/>
            </a:gradFill>
          </p:spPr>
        </p:sp>
        <p:sp>
          <p:nvSpPr>
            <p:cNvPr id="18" name="TextBox 18"/>
            <p:cNvSpPr txBox="1"/>
            <p:nvPr/>
          </p:nvSpPr>
          <p:spPr>
            <a:xfrm>
              <a:off x="0" y="-57150"/>
              <a:ext cx="465702" cy="168797"/>
            </a:xfrm>
            <a:prstGeom prst="rect">
              <a:avLst/>
            </a:prstGeom>
          </p:spPr>
          <p:txBody>
            <a:bodyPr lIns="50800" tIns="50800" rIns="50800" bIns="50800" rtlCol="0" anchor="ctr"/>
            <a:lstStyle/>
            <a:p>
              <a:pPr algn="ctr">
                <a:lnSpc>
                  <a:spcPts val="3447"/>
                </a:lnSpc>
              </a:pPr>
              <a:endParaRPr/>
            </a:p>
          </p:txBody>
        </p:sp>
      </p:grpSp>
      <p:grpSp>
        <p:nvGrpSpPr>
          <p:cNvPr id="19" name="Group 19"/>
          <p:cNvGrpSpPr/>
          <p:nvPr/>
        </p:nvGrpSpPr>
        <p:grpSpPr>
          <a:xfrm>
            <a:off x="15558218" y="5741339"/>
            <a:ext cx="1411613" cy="338418"/>
            <a:chOff x="0" y="0"/>
            <a:chExt cx="465702" cy="111647"/>
          </a:xfrm>
        </p:grpSpPr>
        <p:sp>
          <p:nvSpPr>
            <p:cNvPr id="20" name="Freeform 20"/>
            <p:cNvSpPr/>
            <p:nvPr/>
          </p:nvSpPr>
          <p:spPr>
            <a:xfrm>
              <a:off x="0" y="0"/>
              <a:ext cx="465702" cy="111647"/>
            </a:xfrm>
            <a:custGeom>
              <a:avLst/>
              <a:gdLst/>
              <a:ahLst/>
              <a:cxnLst/>
              <a:rect l="l" t="t" r="r" b="b"/>
              <a:pathLst>
                <a:path w="465702" h="111647">
                  <a:moveTo>
                    <a:pt x="55823" y="0"/>
                  </a:moveTo>
                  <a:lnTo>
                    <a:pt x="409879" y="0"/>
                  </a:lnTo>
                  <a:cubicBezTo>
                    <a:pt x="440709" y="0"/>
                    <a:pt x="465702" y="24993"/>
                    <a:pt x="465702" y="55823"/>
                  </a:cubicBezTo>
                  <a:lnTo>
                    <a:pt x="465702" y="55823"/>
                  </a:lnTo>
                  <a:cubicBezTo>
                    <a:pt x="465702" y="70629"/>
                    <a:pt x="459821" y="84828"/>
                    <a:pt x="449352" y="95296"/>
                  </a:cubicBezTo>
                  <a:cubicBezTo>
                    <a:pt x="438883" y="105765"/>
                    <a:pt x="424684" y="111647"/>
                    <a:pt x="409879" y="111647"/>
                  </a:cubicBezTo>
                  <a:lnTo>
                    <a:pt x="55823" y="111647"/>
                  </a:lnTo>
                  <a:cubicBezTo>
                    <a:pt x="24993" y="111647"/>
                    <a:pt x="0" y="86654"/>
                    <a:pt x="0" y="55823"/>
                  </a:cubicBezTo>
                  <a:lnTo>
                    <a:pt x="0" y="55823"/>
                  </a:lnTo>
                  <a:cubicBezTo>
                    <a:pt x="0" y="24993"/>
                    <a:pt x="24993" y="0"/>
                    <a:pt x="55823" y="0"/>
                  </a:cubicBezTo>
                  <a:close/>
                </a:path>
              </a:pathLst>
            </a:custGeom>
            <a:gradFill rotWithShape="1">
              <a:gsLst>
                <a:gs pos="0">
                  <a:srgbClr val="65CED1">
                    <a:alpha val="100000"/>
                  </a:srgbClr>
                </a:gs>
                <a:gs pos="100000">
                  <a:srgbClr val="1F4E4F">
                    <a:alpha val="100000"/>
                  </a:srgbClr>
                </a:gs>
              </a:gsLst>
              <a:lin ang="2700000"/>
            </a:gradFill>
          </p:spPr>
        </p:sp>
        <p:sp>
          <p:nvSpPr>
            <p:cNvPr id="21" name="TextBox 21"/>
            <p:cNvSpPr txBox="1"/>
            <p:nvPr/>
          </p:nvSpPr>
          <p:spPr>
            <a:xfrm>
              <a:off x="0" y="-57150"/>
              <a:ext cx="465702" cy="168797"/>
            </a:xfrm>
            <a:prstGeom prst="rect">
              <a:avLst/>
            </a:prstGeom>
          </p:spPr>
          <p:txBody>
            <a:bodyPr lIns="50800" tIns="50800" rIns="50800" bIns="50800" rtlCol="0" anchor="ctr"/>
            <a:lstStyle/>
            <a:p>
              <a:pPr algn="ctr">
                <a:lnSpc>
                  <a:spcPts val="3447"/>
                </a:lnSpc>
              </a:pPr>
              <a:endParaRPr/>
            </a:p>
          </p:txBody>
        </p:sp>
      </p:grpSp>
      <p:sp>
        <p:nvSpPr>
          <p:cNvPr id="22" name="AutoShape 22"/>
          <p:cNvSpPr/>
          <p:nvPr/>
        </p:nvSpPr>
        <p:spPr>
          <a:xfrm>
            <a:off x="1761915" y="7519558"/>
            <a:ext cx="6642274" cy="0"/>
          </a:xfrm>
          <a:prstGeom prst="line">
            <a:avLst/>
          </a:prstGeom>
          <a:ln w="28575" cap="flat">
            <a:solidFill>
              <a:srgbClr val="FFFFFF"/>
            </a:solidFill>
            <a:prstDash val="solid"/>
            <a:headEnd type="none" w="sm" len="sm"/>
            <a:tailEnd type="none" w="sm" len="sm"/>
          </a:ln>
        </p:spPr>
      </p:sp>
      <p:sp>
        <p:nvSpPr>
          <p:cNvPr id="23" name="AutoShape 23"/>
          <p:cNvSpPr/>
          <p:nvPr/>
        </p:nvSpPr>
        <p:spPr>
          <a:xfrm>
            <a:off x="1761915" y="9210838"/>
            <a:ext cx="6642274" cy="0"/>
          </a:xfrm>
          <a:prstGeom prst="line">
            <a:avLst/>
          </a:prstGeom>
          <a:ln w="28575" cap="flat">
            <a:solidFill>
              <a:srgbClr val="FFFFFF"/>
            </a:solidFill>
            <a:prstDash val="solid"/>
            <a:headEnd type="none" w="sm" len="sm"/>
            <a:tailEnd type="none" w="sm" len="sm"/>
          </a:ln>
        </p:spPr>
      </p:sp>
      <p:sp>
        <p:nvSpPr>
          <p:cNvPr id="24" name="TextBox 24"/>
          <p:cNvSpPr txBox="1"/>
          <p:nvPr/>
        </p:nvSpPr>
        <p:spPr>
          <a:xfrm>
            <a:off x="1761915" y="6331381"/>
            <a:ext cx="900317" cy="503109"/>
          </a:xfrm>
          <a:prstGeom prst="rect">
            <a:avLst/>
          </a:prstGeom>
        </p:spPr>
        <p:txBody>
          <a:bodyPr lIns="0" tIns="0" rIns="0" bIns="0" rtlCol="0" anchor="t">
            <a:spAutoFit/>
          </a:bodyPr>
          <a:lstStyle/>
          <a:p>
            <a:pPr algn="l">
              <a:lnSpc>
                <a:spcPts val="3918"/>
              </a:lnSpc>
            </a:pPr>
            <a:r>
              <a:rPr lang="en-US" sz="3467">
                <a:solidFill>
                  <a:srgbClr val="FFFFFF"/>
                </a:solidFill>
                <a:latin typeface="HK Grotesk"/>
                <a:ea typeface="HK Grotesk"/>
                <a:cs typeface="HK Grotesk"/>
                <a:sym typeface="HK Grotesk"/>
              </a:rPr>
              <a:t>03</a:t>
            </a:r>
          </a:p>
        </p:txBody>
      </p:sp>
      <p:sp>
        <p:nvSpPr>
          <p:cNvPr id="25" name="TextBox 25"/>
          <p:cNvSpPr txBox="1"/>
          <p:nvPr/>
        </p:nvSpPr>
        <p:spPr>
          <a:xfrm>
            <a:off x="2662232" y="6331381"/>
            <a:ext cx="2873427" cy="697307"/>
          </a:xfrm>
          <a:prstGeom prst="rect">
            <a:avLst/>
          </a:prstGeom>
        </p:spPr>
        <p:txBody>
          <a:bodyPr lIns="0" tIns="0" rIns="0" bIns="0" rtlCol="0" anchor="t">
            <a:spAutoFit/>
          </a:bodyPr>
          <a:lstStyle/>
          <a:p>
            <a:pPr algn="l">
              <a:lnSpc>
                <a:spcPts val="2685"/>
              </a:lnSpc>
            </a:pPr>
            <a:r>
              <a:rPr lang="en-US" sz="2500" dirty="0">
                <a:solidFill>
                  <a:srgbClr val="FFFFFF"/>
                </a:solidFill>
                <a:latin typeface="HK Grotesk"/>
                <a:ea typeface="HK Grotesk"/>
                <a:cs typeface="HK Grotesk"/>
                <a:sym typeface="HK Grotesk"/>
              </a:rPr>
              <a:t>Poor train-test splitting</a:t>
            </a:r>
          </a:p>
        </p:txBody>
      </p:sp>
      <p:sp>
        <p:nvSpPr>
          <p:cNvPr id="26" name="AutoShape 26"/>
          <p:cNvSpPr/>
          <p:nvPr/>
        </p:nvSpPr>
        <p:spPr>
          <a:xfrm>
            <a:off x="8028682" y="7519558"/>
            <a:ext cx="7565689" cy="0"/>
          </a:xfrm>
          <a:prstGeom prst="line">
            <a:avLst/>
          </a:prstGeom>
          <a:ln w="28575" cap="flat">
            <a:solidFill>
              <a:srgbClr val="000000"/>
            </a:solidFill>
            <a:prstDash val="solid"/>
            <a:headEnd type="none" w="sm" len="sm"/>
            <a:tailEnd type="none" w="sm" len="sm"/>
          </a:ln>
        </p:spPr>
      </p:sp>
      <p:sp>
        <p:nvSpPr>
          <p:cNvPr id="27" name="AutoShape 27"/>
          <p:cNvSpPr/>
          <p:nvPr/>
        </p:nvSpPr>
        <p:spPr>
          <a:xfrm>
            <a:off x="8028682" y="9210838"/>
            <a:ext cx="7565689" cy="0"/>
          </a:xfrm>
          <a:prstGeom prst="line">
            <a:avLst/>
          </a:prstGeom>
          <a:ln w="28575" cap="flat">
            <a:solidFill>
              <a:srgbClr val="000000"/>
            </a:solidFill>
            <a:prstDash val="solid"/>
            <a:headEnd type="none" w="sm" len="sm"/>
            <a:tailEnd type="none" w="sm" len="sm"/>
          </a:ln>
        </p:spPr>
      </p:sp>
      <p:grpSp>
        <p:nvGrpSpPr>
          <p:cNvPr id="28" name="Group 28"/>
          <p:cNvGrpSpPr/>
          <p:nvPr/>
        </p:nvGrpSpPr>
        <p:grpSpPr>
          <a:xfrm>
            <a:off x="15558218" y="7332273"/>
            <a:ext cx="1411613" cy="338418"/>
            <a:chOff x="0" y="0"/>
            <a:chExt cx="465702" cy="111647"/>
          </a:xfrm>
        </p:grpSpPr>
        <p:sp>
          <p:nvSpPr>
            <p:cNvPr id="29" name="Freeform 29"/>
            <p:cNvSpPr/>
            <p:nvPr/>
          </p:nvSpPr>
          <p:spPr>
            <a:xfrm>
              <a:off x="0" y="0"/>
              <a:ext cx="465702" cy="111647"/>
            </a:xfrm>
            <a:custGeom>
              <a:avLst/>
              <a:gdLst/>
              <a:ahLst/>
              <a:cxnLst/>
              <a:rect l="l" t="t" r="r" b="b"/>
              <a:pathLst>
                <a:path w="465702" h="111647">
                  <a:moveTo>
                    <a:pt x="55823" y="0"/>
                  </a:moveTo>
                  <a:lnTo>
                    <a:pt x="409879" y="0"/>
                  </a:lnTo>
                  <a:cubicBezTo>
                    <a:pt x="440709" y="0"/>
                    <a:pt x="465702" y="24993"/>
                    <a:pt x="465702" y="55823"/>
                  </a:cubicBezTo>
                  <a:lnTo>
                    <a:pt x="465702" y="55823"/>
                  </a:lnTo>
                  <a:cubicBezTo>
                    <a:pt x="465702" y="70629"/>
                    <a:pt x="459821" y="84828"/>
                    <a:pt x="449352" y="95296"/>
                  </a:cubicBezTo>
                  <a:cubicBezTo>
                    <a:pt x="438883" y="105765"/>
                    <a:pt x="424684" y="111647"/>
                    <a:pt x="409879" y="111647"/>
                  </a:cubicBezTo>
                  <a:lnTo>
                    <a:pt x="55823" y="111647"/>
                  </a:lnTo>
                  <a:cubicBezTo>
                    <a:pt x="24993" y="111647"/>
                    <a:pt x="0" y="86654"/>
                    <a:pt x="0" y="55823"/>
                  </a:cubicBezTo>
                  <a:lnTo>
                    <a:pt x="0" y="55823"/>
                  </a:lnTo>
                  <a:cubicBezTo>
                    <a:pt x="0" y="24993"/>
                    <a:pt x="24993" y="0"/>
                    <a:pt x="55823" y="0"/>
                  </a:cubicBezTo>
                  <a:close/>
                </a:path>
              </a:pathLst>
            </a:custGeom>
            <a:gradFill rotWithShape="1">
              <a:gsLst>
                <a:gs pos="0">
                  <a:srgbClr val="65CED1">
                    <a:alpha val="100000"/>
                  </a:srgbClr>
                </a:gs>
                <a:gs pos="100000">
                  <a:srgbClr val="1F4E4F">
                    <a:alpha val="100000"/>
                  </a:srgbClr>
                </a:gs>
              </a:gsLst>
              <a:lin ang="2700000"/>
            </a:gradFill>
          </p:spPr>
        </p:sp>
        <p:sp>
          <p:nvSpPr>
            <p:cNvPr id="30" name="TextBox 30"/>
            <p:cNvSpPr txBox="1"/>
            <p:nvPr/>
          </p:nvSpPr>
          <p:spPr>
            <a:xfrm>
              <a:off x="0" y="-57150"/>
              <a:ext cx="465702" cy="168797"/>
            </a:xfrm>
            <a:prstGeom prst="rect">
              <a:avLst/>
            </a:prstGeom>
          </p:spPr>
          <p:txBody>
            <a:bodyPr lIns="50800" tIns="50800" rIns="50800" bIns="50800" rtlCol="0" anchor="ctr"/>
            <a:lstStyle/>
            <a:p>
              <a:pPr algn="ctr">
                <a:lnSpc>
                  <a:spcPts val="3447"/>
                </a:lnSpc>
              </a:pPr>
              <a:endParaRPr/>
            </a:p>
          </p:txBody>
        </p:sp>
      </p:grpSp>
      <p:grpSp>
        <p:nvGrpSpPr>
          <p:cNvPr id="31" name="Group 31"/>
          <p:cNvGrpSpPr/>
          <p:nvPr/>
        </p:nvGrpSpPr>
        <p:grpSpPr>
          <a:xfrm>
            <a:off x="15558218" y="9023552"/>
            <a:ext cx="1411613" cy="338418"/>
            <a:chOff x="0" y="0"/>
            <a:chExt cx="465702" cy="111647"/>
          </a:xfrm>
        </p:grpSpPr>
        <p:sp>
          <p:nvSpPr>
            <p:cNvPr id="32" name="Freeform 32"/>
            <p:cNvSpPr/>
            <p:nvPr/>
          </p:nvSpPr>
          <p:spPr>
            <a:xfrm>
              <a:off x="0" y="0"/>
              <a:ext cx="465702" cy="111647"/>
            </a:xfrm>
            <a:custGeom>
              <a:avLst/>
              <a:gdLst/>
              <a:ahLst/>
              <a:cxnLst/>
              <a:rect l="l" t="t" r="r" b="b"/>
              <a:pathLst>
                <a:path w="465702" h="111647">
                  <a:moveTo>
                    <a:pt x="55823" y="0"/>
                  </a:moveTo>
                  <a:lnTo>
                    <a:pt x="409879" y="0"/>
                  </a:lnTo>
                  <a:cubicBezTo>
                    <a:pt x="440709" y="0"/>
                    <a:pt x="465702" y="24993"/>
                    <a:pt x="465702" y="55823"/>
                  </a:cubicBezTo>
                  <a:lnTo>
                    <a:pt x="465702" y="55823"/>
                  </a:lnTo>
                  <a:cubicBezTo>
                    <a:pt x="465702" y="70629"/>
                    <a:pt x="459821" y="84828"/>
                    <a:pt x="449352" y="95296"/>
                  </a:cubicBezTo>
                  <a:cubicBezTo>
                    <a:pt x="438883" y="105765"/>
                    <a:pt x="424684" y="111647"/>
                    <a:pt x="409879" y="111647"/>
                  </a:cubicBezTo>
                  <a:lnTo>
                    <a:pt x="55823" y="111647"/>
                  </a:lnTo>
                  <a:cubicBezTo>
                    <a:pt x="24993" y="111647"/>
                    <a:pt x="0" y="86654"/>
                    <a:pt x="0" y="55823"/>
                  </a:cubicBezTo>
                  <a:lnTo>
                    <a:pt x="0" y="55823"/>
                  </a:lnTo>
                  <a:cubicBezTo>
                    <a:pt x="0" y="24993"/>
                    <a:pt x="24993" y="0"/>
                    <a:pt x="55823" y="0"/>
                  </a:cubicBezTo>
                  <a:close/>
                </a:path>
              </a:pathLst>
            </a:custGeom>
            <a:gradFill rotWithShape="1">
              <a:gsLst>
                <a:gs pos="0">
                  <a:srgbClr val="65CED1">
                    <a:alpha val="100000"/>
                  </a:srgbClr>
                </a:gs>
                <a:gs pos="100000">
                  <a:srgbClr val="1F4E4F">
                    <a:alpha val="100000"/>
                  </a:srgbClr>
                </a:gs>
              </a:gsLst>
              <a:lin ang="2700000"/>
            </a:gradFill>
          </p:spPr>
        </p:sp>
        <p:sp>
          <p:nvSpPr>
            <p:cNvPr id="33" name="TextBox 33"/>
            <p:cNvSpPr txBox="1"/>
            <p:nvPr/>
          </p:nvSpPr>
          <p:spPr>
            <a:xfrm>
              <a:off x="0" y="-57150"/>
              <a:ext cx="465702" cy="168797"/>
            </a:xfrm>
            <a:prstGeom prst="rect">
              <a:avLst/>
            </a:prstGeom>
          </p:spPr>
          <p:txBody>
            <a:bodyPr lIns="50800" tIns="50800" rIns="50800" bIns="50800" rtlCol="0" anchor="ctr"/>
            <a:lstStyle/>
            <a:p>
              <a:pPr algn="ctr">
                <a:lnSpc>
                  <a:spcPts val="3447"/>
                </a:lnSpc>
              </a:pPr>
              <a:endParaRPr/>
            </a:p>
          </p:txBody>
        </p:sp>
      </p:grpSp>
      <p:sp>
        <p:nvSpPr>
          <p:cNvPr id="34" name="TextBox 34"/>
          <p:cNvSpPr txBox="1"/>
          <p:nvPr/>
        </p:nvSpPr>
        <p:spPr>
          <a:xfrm>
            <a:off x="1761915" y="7922315"/>
            <a:ext cx="900317" cy="503109"/>
          </a:xfrm>
          <a:prstGeom prst="rect">
            <a:avLst/>
          </a:prstGeom>
        </p:spPr>
        <p:txBody>
          <a:bodyPr lIns="0" tIns="0" rIns="0" bIns="0" rtlCol="0" anchor="t">
            <a:spAutoFit/>
          </a:bodyPr>
          <a:lstStyle/>
          <a:p>
            <a:pPr algn="l">
              <a:lnSpc>
                <a:spcPts val="3918"/>
              </a:lnSpc>
            </a:pPr>
            <a:r>
              <a:rPr lang="en-US" sz="3467">
                <a:solidFill>
                  <a:srgbClr val="FFFFFF"/>
                </a:solidFill>
                <a:latin typeface="HK Grotesk"/>
                <a:ea typeface="HK Grotesk"/>
                <a:cs typeface="HK Grotesk"/>
                <a:sym typeface="HK Grotesk"/>
              </a:rPr>
              <a:t>04</a:t>
            </a:r>
          </a:p>
        </p:txBody>
      </p:sp>
      <p:sp>
        <p:nvSpPr>
          <p:cNvPr id="35" name="TextBox 35"/>
          <p:cNvSpPr txBox="1"/>
          <p:nvPr/>
        </p:nvSpPr>
        <p:spPr>
          <a:xfrm>
            <a:off x="2662232" y="7922315"/>
            <a:ext cx="2873427" cy="355803"/>
          </a:xfrm>
          <a:prstGeom prst="rect">
            <a:avLst/>
          </a:prstGeom>
        </p:spPr>
        <p:txBody>
          <a:bodyPr lIns="0" tIns="0" rIns="0" bIns="0" rtlCol="0" anchor="t">
            <a:spAutoFit/>
          </a:bodyPr>
          <a:lstStyle/>
          <a:p>
            <a:pPr algn="l">
              <a:lnSpc>
                <a:spcPts val="2685"/>
              </a:lnSpc>
            </a:pPr>
            <a:r>
              <a:rPr lang="en-US" sz="2500" dirty="0">
                <a:solidFill>
                  <a:srgbClr val="FFFFFF"/>
                </a:solidFill>
                <a:latin typeface="HK Grotesk"/>
                <a:ea typeface="HK Grotesk"/>
                <a:cs typeface="HK Grotesk"/>
                <a:sym typeface="HK Grotesk"/>
              </a:rPr>
              <a:t>Overfitting</a:t>
            </a:r>
          </a:p>
        </p:txBody>
      </p:sp>
      <p:sp>
        <p:nvSpPr>
          <p:cNvPr id="36" name="TextBox 36"/>
          <p:cNvSpPr txBox="1"/>
          <p:nvPr/>
        </p:nvSpPr>
        <p:spPr>
          <a:xfrm>
            <a:off x="8597480" y="6057900"/>
            <a:ext cx="6900797" cy="1356077"/>
          </a:xfrm>
          <a:prstGeom prst="rect">
            <a:avLst/>
          </a:prstGeom>
        </p:spPr>
        <p:txBody>
          <a:bodyPr lIns="0" tIns="0" rIns="0" bIns="0" rtlCol="0" anchor="t">
            <a:spAutoFit/>
          </a:bodyPr>
          <a:lstStyle/>
          <a:p>
            <a:pPr marL="0" lvl="0" indent="0" algn="l">
              <a:lnSpc>
                <a:spcPts val="2077"/>
              </a:lnSpc>
              <a:spcBef>
                <a:spcPct val="0"/>
              </a:spcBef>
            </a:pPr>
            <a:r>
              <a:rPr lang="en-US" sz="2000" spc="-7" dirty="0">
                <a:solidFill>
                  <a:srgbClr val="343434"/>
                </a:solidFill>
                <a:latin typeface="HK Grotesk"/>
                <a:ea typeface="HK Grotesk"/>
                <a:cs typeface="HK Grotesk"/>
                <a:sym typeface="HK Grotesk"/>
              </a:rPr>
              <a:t>Dividing a dataset into a training set used to train the model, and a test set used to evaluate performance on unseen data. Poor train-test splitting can produce misleading evaluation results and incorrect conclusions about model performance and </a:t>
            </a:r>
            <a:r>
              <a:rPr lang="en-US" sz="2000" spc="-7" dirty="0" err="1">
                <a:solidFill>
                  <a:srgbClr val="343434"/>
                </a:solidFill>
                <a:latin typeface="HK Grotesk"/>
                <a:ea typeface="HK Grotesk"/>
                <a:cs typeface="HK Grotesk"/>
                <a:sym typeface="HK Grotesk"/>
              </a:rPr>
              <a:t>generalisation</a:t>
            </a:r>
            <a:r>
              <a:rPr lang="en-US" sz="2000" spc="-7" dirty="0">
                <a:solidFill>
                  <a:srgbClr val="343434"/>
                </a:solidFill>
                <a:latin typeface="HK Grotesk"/>
                <a:ea typeface="HK Grotesk"/>
                <a:cs typeface="HK Grotesk"/>
                <a:sym typeface="HK Grotesk"/>
              </a:rPr>
              <a:t> ability.</a:t>
            </a:r>
          </a:p>
        </p:txBody>
      </p:sp>
      <p:sp>
        <p:nvSpPr>
          <p:cNvPr id="37" name="TextBox 37"/>
          <p:cNvSpPr txBox="1"/>
          <p:nvPr/>
        </p:nvSpPr>
        <p:spPr>
          <a:xfrm>
            <a:off x="8597480" y="8086339"/>
            <a:ext cx="6900797" cy="278859"/>
          </a:xfrm>
          <a:prstGeom prst="rect">
            <a:avLst/>
          </a:prstGeom>
        </p:spPr>
        <p:txBody>
          <a:bodyPr lIns="0" tIns="0" rIns="0" bIns="0" rtlCol="0" anchor="t">
            <a:spAutoFit/>
          </a:bodyPr>
          <a:lstStyle/>
          <a:p>
            <a:pPr marL="0" lvl="0" indent="0" algn="l">
              <a:lnSpc>
                <a:spcPts val="2077"/>
              </a:lnSpc>
              <a:spcBef>
                <a:spcPct val="0"/>
              </a:spcBef>
            </a:pPr>
            <a:r>
              <a:rPr lang="en-US" sz="2000" spc="-7" dirty="0">
                <a:solidFill>
                  <a:srgbClr val="343434"/>
                </a:solidFill>
                <a:latin typeface="HK Grotesk"/>
                <a:ea typeface="HK Grotesk"/>
                <a:cs typeface="HK Grotesk"/>
                <a:sym typeface="HK Grotesk"/>
              </a:rPr>
              <a:t>Poor generalization to unseen data</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0225" y="8141930"/>
            <a:ext cx="18277775" cy="2145070"/>
            <a:chOff x="0" y="0"/>
            <a:chExt cx="4813900" cy="564957"/>
          </a:xfrm>
        </p:grpSpPr>
        <p:sp>
          <p:nvSpPr>
            <p:cNvPr id="3" name="Freeform 3"/>
            <p:cNvSpPr/>
            <p:nvPr/>
          </p:nvSpPr>
          <p:spPr>
            <a:xfrm>
              <a:off x="0" y="0"/>
              <a:ext cx="4813900" cy="564957"/>
            </a:xfrm>
            <a:custGeom>
              <a:avLst/>
              <a:gdLst/>
              <a:ahLst/>
              <a:cxnLst/>
              <a:rect l="l" t="t" r="r" b="b"/>
              <a:pathLst>
                <a:path w="4813900" h="564957">
                  <a:moveTo>
                    <a:pt x="0" y="0"/>
                  </a:moveTo>
                  <a:lnTo>
                    <a:pt x="4813900" y="0"/>
                  </a:lnTo>
                  <a:lnTo>
                    <a:pt x="4813900" y="564957"/>
                  </a:lnTo>
                  <a:lnTo>
                    <a:pt x="0" y="564957"/>
                  </a:lnTo>
                  <a:close/>
                </a:path>
              </a:pathLst>
            </a:custGeom>
            <a:gradFill rotWithShape="1">
              <a:gsLst>
                <a:gs pos="0">
                  <a:srgbClr val="65CED1">
                    <a:alpha val="100000"/>
                  </a:srgbClr>
                </a:gs>
                <a:gs pos="100000">
                  <a:srgbClr val="000000">
                    <a:alpha val="100000"/>
                  </a:srgbClr>
                </a:gs>
              </a:gsLst>
              <a:lin ang="2700000"/>
            </a:gradFill>
            <a:ln cap="sq">
              <a:noFill/>
              <a:prstDash val="solid"/>
              <a:miter/>
            </a:ln>
          </p:spPr>
        </p:sp>
        <p:sp>
          <p:nvSpPr>
            <p:cNvPr id="4" name="TextBox 4"/>
            <p:cNvSpPr txBox="1"/>
            <p:nvPr/>
          </p:nvSpPr>
          <p:spPr>
            <a:xfrm>
              <a:off x="0" y="-57150"/>
              <a:ext cx="4813900" cy="622107"/>
            </a:xfrm>
            <a:prstGeom prst="rect">
              <a:avLst/>
            </a:prstGeom>
          </p:spPr>
          <p:txBody>
            <a:bodyPr lIns="50800" tIns="50800" rIns="50800" bIns="50800" rtlCol="0" anchor="ctr"/>
            <a:lstStyle/>
            <a:p>
              <a:pPr marL="0" lvl="0" indent="0" algn="ctr">
                <a:lnSpc>
                  <a:spcPts val="3447"/>
                </a:lnSpc>
                <a:spcBef>
                  <a:spcPct val="0"/>
                </a:spcBef>
              </a:pPr>
              <a:endParaRPr/>
            </a:p>
          </p:txBody>
        </p:sp>
      </p:grpSp>
      <p:sp>
        <p:nvSpPr>
          <p:cNvPr id="10" name="TextBox 10"/>
          <p:cNvSpPr txBox="1"/>
          <p:nvPr/>
        </p:nvSpPr>
        <p:spPr>
          <a:xfrm>
            <a:off x="4757049" y="4152900"/>
            <a:ext cx="8773902" cy="3516797"/>
          </a:xfrm>
          <a:prstGeom prst="rect">
            <a:avLst/>
          </a:prstGeom>
        </p:spPr>
        <p:txBody>
          <a:bodyPr lIns="0" tIns="0" rIns="0" bIns="0" rtlCol="0" anchor="t">
            <a:spAutoFit/>
          </a:bodyPr>
          <a:lstStyle/>
          <a:p>
            <a:pPr algn="ctr">
              <a:lnSpc>
                <a:spcPct val="150000"/>
              </a:lnSpc>
            </a:pPr>
            <a:r>
              <a:rPr lang="en-US" sz="8000" dirty="0">
                <a:solidFill>
                  <a:srgbClr val="000000"/>
                </a:solidFill>
                <a:latin typeface="Archivo Black"/>
                <a:ea typeface="Archivo Black"/>
                <a:cs typeface="Archivo Black"/>
                <a:sym typeface="Archivo Black"/>
              </a:rPr>
              <a:t>Five-minute activity</a:t>
            </a:r>
          </a:p>
        </p:txBody>
      </p:sp>
      <p:pic>
        <p:nvPicPr>
          <p:cNvPr id="21" name="Picture 20">
            <a:extLst>
              <a:ext uri="{FF2B5EF4-FFF2-40B4-BE49-F238E27FC236}">
                <a16:creationId xmlns:a16="http://schemas.microsoft.com/office/drawing/2014/main" id="{122912A2-53A5-A69E-368B-2704161021A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887700" y="123924"/>
            <a:ext cx="1866900" cy="2175116"/>
          </a:xfrm>
          <a:prstGeom prst="rect">
            <a:avLst/>
          </a:prstGeom>
        </p:spPr>
      </p:pic>
      <p:pic>
        <p:nvPicPr>
          <p:cNvPr id="23" name="Picture 22">
            <a:extLst>
              <a:ext uri="{FF2B5EF4-FFF2-40B4-BE49-F238E27FC236}">
                <a16:creationId xmlns:a16="http://schemas.microsoft.com/office/drawing/2014/main" id="{111A137C-6A5D-C23C-1D08-03B8FEF2F84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4800" y="268548"/>
            <a:ext cx="3107994" cy="1885868"/>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609600" y="5157216"/>
            <a:ext cx="4404164" cy="967786"/>
            <a:chOff x="0" y="0"/>
            <a:chExt cx="1321855" cy="328473"/>
          </a:xfrm>
        </p:grpSpPr>
        <p:sp>
          <p:nvSpPr>
            <p:cNvPr id="3" name="Freeform 3"/>
            <p:cNvSpPr/>
            <p:nvPr/>
          </p:nvSpPr>
          <p:spPr>
            <a:xfrm>
              <a:off x="0" y="0"/>
              <a:ext cx="1321855" cy="328473"/>
            </a:xfrm>
            <a:custGeom>
              <a:avLst/>
              <a:gdLst/>
              <a:ahLst/>
              <a:cxnLst/>
              <a:rect l="l" t="t" r="r" b="b"/>
              <a:pathLst>
                <a:path w="1321855" h="328473">
                  <a:moveTo>
                    <a:pt x="17891" y="0"/>
                  </a:moveTo>
                  <a:lnTo>
                    <a:pt x="1303965" y="0"/>
                  </a:lnTo>
                  <a:cubicBezTo>
                    <a:pt x="1308710" y="0"/>
                    <a:pt x="1313260" y="1885"/>
                    <a:pt x="1316615" y="5240"/>
                  </a:cubicBezTo>
                  <a:cubicBezTo>
                    <a:pt x="1319970" y="8595"/>
                    <a:pt x="1321855" y="13146"/>
                    <a:pt x="1321855" y="17891"/>
                  </a:cubicBezTo>
                  <a:lnTo>
                    <a:pt x="1321855" y="310583"/>
                  </a:lnTo>
                  <a:cubicBezTo>
                    <a:pt x="1321855" y="320463"/>
                    <a:pt x="1313845" y="328473"/>
                    <a:pt x="1303965" y="328473"/>
                  </a:cubicBezTo>
                  <a:lnTo>
                    <a:pt x="17891" y="328473"/>
                  </a:lnTo>
                  <a:cubicBezTo>
                    <a:pt x="8010" y="328473"/>
                    <a:pt x="0" y="320463"/>
                    <a:pt x="0" y="310583"/>
                  </a:cubicBezTo>
                  <a:lnTo>
                    <a:pt x="0" y="17891"/>
                  </a:lnTo>
                  <a:cubicBezTo>
                    <a:pt x="0" y="8010"/>
                    <a:pt x="8010" y="0"/>
                    <a:pt x="17891" y="0"/>
                  </a:cubicBezTo>
                  <a:close/>
                </a:path>
              </a:pathLst>
            </a:custGeom>
            <a:gradFill rotWithShape="1">
              <a:gsLst>
                <a:gs pos="0">
                  <a:srgbClr val="65CED1">
                    <a:alpha val="100000"/>
                  </a:srgbClr>
                </a:gs>
                <a:gs pos="100000">
                  <a:srgbClr val="1F4E4F">
                    <a:alpha val="100000"/>
                  </a:srgbClr>
                </a:gs>
              </a:gsLst>
              <a:lin ang="2700000"/>
            </a:gradFill>
            <a:ln cap="sq">
              <a:noFill/>
              <a:prstDash val="solid"/>
              <a:miter/>
            </a:ln>
          </p:spPr>
        </p:sp>
        <p:sp>
          <p:nvSpPr>
            <p:cNvPr id="4" name="TextBox 4"/>
            <p:cNvSpPr txBox="1"/>
            <p:nvPr/>
          </p:nvSpPr>
          <p:spPr>
            <a:xfrm>
              <a:off x="0" y="-47625"/>
              <a:ext cx="1321855" cy="376098"/>
            </a:xfrm>
            <a:prstGeom prst="rect">
              <a:avLst/>
            </a:prstGeom>
          </p:spPr>
          <p:txBody>
            <a:bodyPr lIns="50800" tIns="50800" rIns="50800" bIns="50800" rtlCol="0" anchor="ctr"/>
            <a:lstStyle/>
            <a:p>
              <a:pPr marL="0" lvl="0" indent="0" algn="ctr">
                <a:lnSpc>
                  <a:spcPts val="3587"/>
                </a:lnSpc>
                <a:spcBef>
                  <a:spcPct val="0"/>
                </a:spcBef>
              </a:pPr>
              <a:endParaRPr/>
            </a:p>
          </p:txBody>
        </p:sp>
      </p:grpSp>
      <p:grpSp>
        <p:nvGrpSpPr>
          <p:cNvPr id="5" name="Group 5"/>
          <p:cNvGrpSpPr/>
          <p:nvPr/>
        </p:nvGrpSpPr>
        <p:grpSpPr>
          <a:xfrm>
            <a:off x="11479180" y="5157216"/>
            <a:ext cx="3894604" cy="967786"/>
            <a:chOff x="0" y="0"/>
            <a:chExt cx="1321855" cy="328473"/>
          </a:xfrm>
        </p:grpSpPr>
        <p:sp>
          <p:nvSpPr>
            <p:cNvPr id="6" name="Freeform 6"/>
            <p:cNvSpPr/>
            <p:nvPr/>
          </p:nvSpPr>
          <p:spPr>
            <a:xfrm>
              <a:off x="0" y="0"/>
              <a:ext cx="1321855" cy="328473"/>
            </a:xfrm>
            <a:custGeom>
              <a:avLst/>
              <a:gdLst/>
              <a:ahLst/>
              <a:cxnLst/>
              <a:rect l="l" t="t" r="r" b="b"/>
              <a:pathLst>
                <a:path w="1321855" h="328473">
                  <a:moveTo>
                    <a:pt x="17891" y="0"/>
                  </a:moveTo>
                  <a:lnTo>
                    <a:pt x="1303965" y="0"/>
                  </a:lnTo>
                  <a:cubicBezTo>
                    <a:pt x="1308710" y="0"/>
                    <a:pt x="1313260" y="1885"/>
                    <a:pt x="1316615" y="5240"/>
                  </a:cubicBezTo>
                  <a:cubicBezTo>
                    <a:pt x="1319970" y="8595"/>
                    <a:pt x="1321855" y="13146"/>
                    <a:pt x="1321855" y="17891"/>
                  </a:cubicBezTo>
                  <a:lnTo>
                    <a:pt x="1321855" y="310583"/>
                  </a:lnTo>
                  <a:cubicBezTo>
                    <a:pt x="1321855" y="320463"/>
                    <a:pt x="1313845" y="328473"/>
                    <a:pt x="1303965" y="328473"/>
                  </a:cubicBezTo>
                  <a:lnTo>
                    <a:pt x="17891" y="328473"/>
                  </a:lnTo>
                  <a:cubicBezTo>
                    <a:pt x="8010" y="328473"/>
                    <a:pt x="0" y="320463"/>
                    <a:pt x="0" y="310583"/>
                  </a:cubicBezTo>
                  <a:lnTo>
                    <a:pt x="0" y="17891"/>
                  </a:lnTo>
                  <a:cubicBezTo>
                    <a:pt x="0" y="8010"/>
                    <a:pt x="8010" y="0"/>
                    <a:pt x="17891" y="0"/>
                  </a:cubicBezTo>
                  <a:close/>
                </a:path>
              </a:pathLst>
            </a:custGeom>
            <a:gradFill rotWithShape="1">
              <a:gsLst>
                <a:gs pos="0">
                  <a:srgbClr val="65CED1">
                    <a:alpha val="100000"/>
                  </a:srgbClr>
                </a:gs>
                <a:gs pos="100000">
                  <a:srgbClr val="1F4E4F">
                    <a:alpha val="100000"/>
                  </a:srgbClr>
                </a:gs>
              </a:gsLst>
              <a:lin ang="2700000"/>
            </a:gradFill>
            <a:ln cap="sq">
              <a:noFill/>
              <a:prstDash val="solid"/>
              <a:miter/>
            </a:ln>
          </p:spPr>
        </p:sp>
        <p:sp>
          <p:nvSpPr>
            <p:cNvPr id="7" name="TextBox 7"/>
            <p:cNvSpPr txBox="1"/>
            <p:nvPr/>
          </p:nvSpPr>
          <p:spPr>
            <a:xfrm>
              <a:off x="0" y="-47625"/>
              <a:ext cx="1321855" cy="376098"/>
            </a:xfrm>
            <a:prstGeom prst="rect">
              <a:avLst/>
            </a:prstGeom>
          </p:spPr>
          <p:txBody>
            <a:bodyPr lIns="50800" tIns="50800" rIns="50800" bIns="50800" rtlCol="0" anchor="ctr"/>
            <a:lstStyle/>
            <a:p>
              <a:pPr marL="0" lvl="0" indent="0" algn="ctr">
                <a:lnSpc>
                  <a:spcPts val="3587"/>
                </a:lnSpc>
                <a:spcBef>
                  <a:spcPct val="0"/>
                </a:spcBef>
              </a:pPr>
              <a:endParaRPr/>
            </a:p>
          </p:txBody>
        </p:sp>
      </p:grpSp>
      <p:sp>
        <p:nvSpPr>
          <p:cNvPr id="9" name="TextBox 9"/>
          <p:cNvSpPr txBox="1"/>
          <p:nvPr/>
        </p:nvSpPr>
        <p:spPr>
          <a:xfrm>
            <a:off x="1361416" y="5372100"/>
            <a:ext cx="2585548" cy="605294"/>
          </a:xfrm>
          <a:prstGeom prst="rect">
            <a:avLst/>
          </a:prstGeom>
        </p:spPr>
        <p:txBody>
          <a:bodyPr wrap="square" lIns="0" tIns="0" rIns="0" bIns="0" rtlCol="0" anchor="t">
            <a:spAutoFit/>
          </a:bodyPr>
          <a:lstStyle/>
          <a:p>
            <a:pPr algn="l">
              <a:lnSpc>
                <a:spcPts val="2271"/>
              </a:lnSpc>
            </a:pPr>
            <a:r>
              <a:rPr lang="en-US" sz="2500" dirty="0">
                <a:solidFill>
                  <a:srgbClr val="FFFFFF"/>
                </a:solidFill>
                <a:latin typeface="Archivo Black"/>
                <a:ea typeface="Archivo Black"/>
                <a:cs typeface="Archivo Black"/>
                <a:sym typeface="Archivo Black"/>
              </a:rPr>
              <a:t>In-built Python functions</a:t>
            </a:r>
          </a:p>
        </p:txBody>
      </p:sp>
      <p:sp>
        <p:nvSpPr>
          <p:cNvPr id="10" name="TextBox 10"/>
          <p:cNvSpPr txBox="1"/>
          <p:nvPr/>
        </p:nvSpPr>
        <p:spPr>
          <a:xfrm>
            <a:off x="11938522" y="5370725"/>
            <a:ext cx="2975920" cy="589905"/>
          </a:xfrm>
          <a:prstGeom prst="rect">
            <a:avLst/>
          </a:prstGeom>
        </p:spPr>
        <p:txBody>
          <a:bodyPr lIns="0" tIns="0" rIns="0" bIns="0" rtlCol="0" anchor="t">
            <a:spAutoFit/>
          </a:bodyPr>
          <a:lstStyle/>
          <a:p>
            <a:pPr algn="l">
              <a:lnSpc>
                <a:spcPts val="2271"/>
              </a:lnSpc>
            </a:pPr>
            <a:r>
              <a:rPr lang="en-US" sz="2010" dirty="0">
                <a:solidFill>
                  <a:srgbClr val="FFFFFF"/>
                </a:solidFill>
                <a:latin typeface="Archivo Black"/>
                <a:ea typeface="Archivo Black"/>
                <a:cs typeface="Archivo Black"/>
                <a:sym typeface="Archivo Black"/>
              </a:rPr>
              <a:t>Library (Module) Functions</a:t>
            </a:r>
          </a:p>
        </p:txBody>
      </p:sp>
      <p:sp>
        <p:nvSpPr>
          <p:cNvPr id="11" name="TextBox 11"/>
          <p:cNvSpPr txBox="1"/>
          <p:nvPr/>
        </p:nvSpPr>
        <p:spPr>
          <a:xfrm>
            <a:off x="690032" y="6651526"/>
            <a:ext cx="4323732" cy="3851632"/>
          </a:xfrm>
          <a:prstGeom prst="rect">
            <a:avLst/>
          </a:prstGeom>
        </p:spPr>
        <p:txBody>
          <a:bodyPr wrap="square" lIns="0" tIns="0" rIns="0" bIns="0" rtlCol="0" anchor="t">
            <a:spAutoFit/>
          </a:bodyPr>
          <a:lstStyle/>
          <a:p>
            <a:pPr marL="0" lvl="0" indent="0" algn="l">
              <a:lnSpc>
                <a:spcPts val="2519"/>
              </a:lnSpc>
              <a:spcBef>
                <a:spcPct val="0"/>
              </a:spcBef>
            </a:pPr>
            <a:r>
              <a:rPr lang="en-US" sz="2200" spc="-9" dirty="0">
                <a:solidFill>
                  <a:srgbClr val="343434"/>
                </a:solidFill>
                <a:latin typeface="HK Grotesk"/>
                <a:ea typeface="HK Grotesk"/>
                <a:cs typeface="HK Grotesk"/>
                <a:sym typeface="HK Grotesk"/>
              </a:rPr>
              <a:t>Are pre-defined functions that are available by default in Python and can be used without importing any additional modules. They provide commonly needed functionality such as performing calculations, manipulating data, converting data types, and handling input/output operations.</a:t>
            </a:r>
          </a:p>
          <a:p>
            <a:pPr marL="0" lvl="0" indent="0" algn="l">
              <a:lnSpc>
                <a:spcPts val="2519"/>
              </a:lnSpc>
              <a:spcBef>
                <a:spcPct val="0"/>
              </a:spcBef>
            </a:pPr>
            <a:endParaRPr lang="en-US" sz="2200" spc="-9" dirty="0">
              <a:solidFill>
                <a:srgbClr val="343434"/>
              </a:solidFill>
              <a:latin typeface="HK Grotesk"/>
              <a:ea typeface="HK Grotesk"/>
              <a:cs typeface="HK Grotesk"/>
              <a:sym typeface="HK Grotesk"/>
            </a:endParaRPr>
          </a:p>
          <a:p>
            <a:pPr marL="0" lvl="0" indent="0" algn="l">
              <a:lnSpc>
                <a:spcPts val="2519"/>
              </a:lnSpc>
              <a:spcBef>
                <a:spcPct val="0"/>
              </a:spcBef>
            </a:pPr>
            <a:r>
              <a:rPr lang="en-US" sz="2200" spc="-9" dirty="0">
                <a:solidFill>
                  <a:srgbClr val="343434"/>
                </a:solidFill>
                <a:latin typeface="HK Grotesk"/>
                <a:ea typeface="HK Grotesk"/>
                <a:cs typeface="HK Grotesk"/>
                <a:sym typeface="HK Grotesk"/>
              </a:rPr>
              <a:t>type (), abs(), min(), </a:t>
            </a:r>
            <a:r>
              <a:rPr lang="en-US" sz="2200" spc="-9" dirty="0" err="1">
                <a:solidFill>
                  <a:srgbClr val="343434"/>
                </a:solidFill>
                <a:latin typeface="HK Grotesk"/>
                <a:ea typeface="HK Grotesk"/>
                <a:cs typeface="HK Grotesk"/>
                <a:sym typeface="HK Grotesk"/>
              </a:rPr>
              <a:t>len</a:t>
            </a:r>
            <a:r>
              <a:rPr lang="en-US" sz="2200" spc="-9" dirty="0">
                <a:solidFill>
                  <a:srgbClr val="343434"/>
                </a:solidFill>
                <a:latin typeface="HK Grotesk"/>
                <a:ea typeface="HK Grotesk"/>
                <a:cs typeface="HK Grotesk"/>
                <a:sym typeface="HK Grotesk"/>
              </a:rPr>
              <a:t>()</a:t>
            </a:r>
          </a:p>
          <a:p>
            <a:pPr marL="0" lvl="0" indent="0" algn="l">
              <a:lnSpc>
                <a:spcPts val="2519"/>
              </a:lnSpc>
              <a:spcBef>
                <a:spcPct val="0"/>
              </a:spcBef>
            </a:pPr>
            <a:endParaRPr lang="en-US" sz="2200" spc="-9" dirty="0">
              <a:solidFill>
                <a:srgbClr val="343434"/>
              </a:solidFill>
              <a:latin typeface="HK Grotesk"/>
              <a:ea typeface="HK Grotesk"/>
              <a:cs typeface="HK Grotesk"/>
              <a:sym typeface="HK Grotesk"/>
            </a:endParaRPr>
          </a:p>
        </p:txBody>
      </p:sp>
      <p:sp>
        <p:nvSpPr>
          <p:cNvPr id="12" name="TextBox 12"/>
          <p:cNvSpPr txBox="1"/>
          <p:nvPr/>
        </p:nvSpPr>
        <p:spPr>
          <a:xfrm>
            <a:off x="11479180" y="6651526"/>
            <a:ext cx="4065620" cy="1597360"/>
          </a:xfrm>
          <a:prstGeom prst="rect">
            <a:avLst/>
          </a:prstGeom>
        </p:spPr>
        <p:txBody>
          <a:bodyPr lIns="0" tIns="0" rIns="0" bIns="0" rtlCol="0" anchor="t">
            <a:spAutoFit/>
          </a:bodyPr>
          <a:lstStyle/>
          <a:p>
            <a:pPr marL="0" lvl="0" indent="0" algn="l">
              <a:lnSpc>
                <a:spcPts val="2519"/>
              </a:lnSpc>
              <a:spcBef>
                <a:spcPct val="0"/>
              </a:spcBef>
            </a:pPr>
            <a:r>
              <a:rPr lang="en-US" sz="1938" spc="-9" dirty="0">
                <a:solidFill>
                  <a:srgbClr val="343434"/>
                </a:solidFill>
                <a:latin typeface="HK Grotesk"/>
                <a:ea typeface="HK Grotesk"/>
                <a:cs typeface="HK Grotesk"/>
                <a:sym typeface="HK Grotesk"/>
              </a:rPr>
              <a:t>Functions provided by Python modules or external libraries that must be imported before use.</a:t>
            </a:r>
          </a:p>
          <a:p>
            <a:pPr marL="0" lvl="0" indent="0" algn="l">
              <a:lnSpc>
                <a:spcPts val="2519"/>
              </a:lnSpc>
              <a:spcBef>
                <a:spcPct val="0"/>
              </a:spcBef>
            </a:pPr>
            <a:endParaRPr lang="en-US" sz="1938" spc="-9" dirty="0">
              <a:solidFill>
                <a:srgbClr val="343434"/>
              </a:solidFill>
              <a:latin typeface="HK Grotesk"/>
              <a:ea typeface="HK Grotesk"/>
              <a:cs typeface="HK Grotesk"/>
              <a:sym typeface="HK Grotesk"/>
            </a:endParaRPr>
          </a:p>
          <a:p>
            <a:pPr lvl="0">
              <a:lnSpc>
                <a:spcPts val="2519"/>
              </a:lnSpc>
              <a:spcBef>
                <a:spcPct val="0"/>
              </a:spcBef>
            </a:pPr>
            <a:r>
              <a:rPr lang="en-US" sz="2000" spc="-9" dirty="0" err="1">
                <a:solidFill>
                  <a:srgbClr val="343434"/>
                </a:solidFill>
                <a:latin typeface="HK Grotesk"/>
                <a:ea typeface="HK Grotesk"/>
                <a:cs typeface="HK Grotesk"/>
                <a:sym typeface="HK Grotesk"/>
              </a:rPr>
              <a:t>math.pow</a:t>
            </a:r>
            <a:r>
              <a:rPr lang="en-US" sz="2000" spc="-9" dirty="0">
                <a:solidFill>
                  <a:srgbClr val="343434"/>
                </a:solidFill>
                <a:latin typeface="HK Grotesk"/>
                <a:ea typeface="HK Grotesk"/>
                <a:cs typeface="HK Grotesk"/>
                <a:sym typeface="HK Grotesk"/>
              </a:rPr>
              <a:t>(),</a:t>
            </a:r>
            <a:endParaRPr lang="en-US" sz="1938" spc="-9" dirty="0">
              <a:solidFill>
                <a:srgbClr val="343434"/>
              </a:solidFill>
              <a:latin typeface="HK Grotesk"/>
              <a:ea typeface="HK Grotesk"/>
              <a:cs typeface="HK Grotesk"/>
              <a:sym typeface="HK Grotesk"/>
            </a:endParaRPr>
          </a:p>
        </p:txBody>
      </p:sp>
      <p:grpSp>
        <p:nvGrpSpPr>
          <p:cNvPr id="18" name="Group 18"/>
          <p:cNvGrpSpPr/>
          <p:nvPr/>
        </p:nvGrpSpPr>
        <p:grpSpPr>
          <a:xfrm>
            <a:off x="17259300" y="0"/>
            <a:ext cx="1028700" cy="10287000"/>
            <a:chOff x="0" y="0"/>
            <a:chExt cx="270933" cy="2709333"/>
          </a:xfrm>
        </p:grpSpPr>
        <p:sp>
          <p:nvSpPr>
            <p:cNvPr id="19" name="Freeform 19"/>
            <p:cNvSpPr/>
            <p:nvPr/>
          </p:nvSpPr>
          <p:spPr>
            <a:xfrm>
              <a:off x="0" y="0"/>
              <a:ext cx="270933" cy="2709333"/>
            </a:xfrm>
            <a:custGeom>
              <a:avLst/>
              <a:gdLst/>
              <a:ahLst/>
              <a:cxnLst/>
              <a:rect l="l" t="t" r="r" b="b"/>
              <a:pathLst>
                <a:path w="270933" h="2709333">
                  <a:moveTo>
                    <a:pt x="0" y="0"/>
                  </a:moveTo>
                  <a:lnTo>
                    <a:pt x="270933" y="0"/>
                  </a:lnTo>
                  <a:lnTo>
                    <a:pt x="270933" y="2709333"/>
                  </a:lnTo>
                  <a:lnTo>
                    <a:pt x="0" y="2709333"/>
                  </a:lnTo>
                  <a:close/>
                </a:path>
              </a:pathLst>
            </a:custGeom>
            <a:gradFill rotWithShape="1">
              <a:gsLst>
                <a:gs pos="0">
                  <a:srgbClr val="65CED1">
                    <a:alpha val="100000"/>
                  </a:srgbClr>
                </a:gs>
                <a:gs pos="100000">
                  <a:srgbClr val="000000">
                    <a:alpha val="100000"/>
                  </a:srgbClr>
                </a:gs>
              </a:gsLst>
              <a:lin ang="2700000"/>
            </a:gradFill>
            <a:ln cap="sq">
              <a:noFill/>
              <a:prstDash val="solid"/>
              <a:miter/>
            </a:ln>
          </p:spPr>
        </p:sp>
        <p:sp>
          <p:nvSpPr>
            <p:cNvPr id="20" name="TextBox 20"/>
            <p:cNvSpPr txBox="1"/>
            <p:nvPr/>
          </p:nvSpPr>
          <p:spPr>
            <a:xfrm>
              <a:off x="0" y="-57150"/>
              <a:ext cx="270933" cy="2766483"/>
            </a:xfrm>
            <a:prstGeom prst="rect">
              <a:avLst/>
            </a:prstGeom>
          </p:spPr>
          <p:txBody>
            <a:bodyPr lIns="50800" tIns="50800" rIns="50800" bIns="50800" rtlCol="0" anchor="ctr"/>
            <a:lstStyle/>
            <a:p>
              <a:pPr marL="0" lvl="0" indent="0" algn="ctr">
                <a:lnSpc>
                  <a:spcPts val="3447"/>
                </a:lnSpc>
                <a:spcBef>
                  <a:spcPct val="0"/>
                </a:spcBef>
              </a:pPr>
              <a:endParaRPr/>
            </a:p>
          </p:txBody>
        </p:sp>
      </p:grpSp>
      <p:sp>
        <p:nvSpPr>
          <p:cNvPr id="21" name="TextBox 8">
            <a:extLst>
              <a:ext uri="{FF2B5EF4-FFF2-40B4-BE49-F238E27FC236}">
                <a16:creationId xmlns:a16="http://schemas.microsoft.com/office/drawing/2014/main" id="{70180A5B-D7F7-2AB8-9940-D214757C8030}"/>
              </a:ext>
            </a:extLst>
          </p:cNvPr>
          <p:cNvSpPr txBox="1"/>
          <p:nvPr/>
        </p:nvSpPr>
        <p:spPr>
          <a:xfrm>
            <a:off x="304800" y="701897"/>
            <a:ext cx="11472756" cy="807337"/>
          </a:xfrm>
          <a:prstGeom prst="rect">
            <a:avLst/>
          </a:prstGeom>
        </p:spPr>
        <p:txBody>
          <a:bodyPr wrap="square" lIns="0" tIns="0" rIns="0" bIns="0" rtlCol="0" anchor="t">
            <a:spAutoFit/>
          </a:bodyPr>
          <a:lstStyle/>
          <a:p>
            <a:pPr algn="l">
              <a:lnSpc>
                <a:spcPts val="5776"/>
              </a:lnSpc>
            </a:pPr>
            <a:r>
              <a:rPr lang="en-US" sz="7000" dirty="0">
                <a:solidFill>
                  <a:srgbClr val="000000"/>
                </a:solidFill>
                <a:latin typeface="Archivo Black"/>
                <a:ea typeface="Archivo Black"/>
                <a:cs typeface="Archivo Black"/>
                <a:sym typeface="Archivo Black"/>
              </a:rPr>
              <a:t>02: Functions</a:t>
            </a:r>
          </a:p>
        </p:txBody>
      </p:sp>
      <p:sp>
        <p:nvSpPr>
          <p:cNvPr id="22" name="TextBox 11">
            <a:extLst>
              <a:ext uri="{FF2B5EF4-FFF2-40B4-BE49-F238E27FC236}">
                <a16:creationId xmlns:a16="http://schemas.microsoft.com/office/drawing/2014/main" id="{A00C84EC-D147-B7A2-62F5-70DAD2CA5EEB}"/>
              </a:ext>
            </a:extLst>
          </p:cNvPr>
          <p:cNvSpPr txBox="1"/>
          <p:nvPr/>
        </p:nvSpPr>
        <p:spPr>
          <a:xfrm>
            <a:off x="990600" y="1790700"/>
            <a:ext cx="15310792" cy="2731453"/>
          </a:xfrm>
          <a:prstGeom prst="rect">
            <a:avLst/>
          </a:prstGeom>
        </p:spPr>
        <p:txBody>
          <a:bodyPr wrap="square" lIns="0" tIns="0" rIns="0" bIns="0" rtlCol="0" anchor="t">
            <a:spAutoFit/>
          </a:bodyPr>
          <a:lstStyle/>
          <a:p>
            <a:pPr marL="342900" lvl="0" indent="-342900" algn="l">
              <a:lnSpc>
                <a:spcPct val="150000"/>
              </a:lnSpc>
              <a:spcBef>
                <a:spcPct val="0"/>
              </a:spcBef>
              <a:buFont typeface="Arial" panose="020B0604020202020204" pitchFamily="34" charset="0"/>
              <a:buChar char="•"/>
            </a:pPr>
            <a:r>
              <a:rPr lang="en-US" sz="2000" spc="-9" dirty="0">
                <a:solidFill>
                  <a:srgbClr val="343434"/>
                </a:solidFill>
                <a:latin typeface="HK Grotesk"/>
                <a:ea typeface="HK Grotesk"/>
                <a:cs typeface="HK Grotesk"/>
                <a:sym typeface="HK Grotesk"/>
              </a:rPr>
              <a:t>In the context of programming, a function is a named sequence of statements that perform a computation.</a:t>
            </a:r>
          </a:p>
          <a:p>
            <a:pPr marL="342900" lvl="0" indent="-342900" algn="l">
              <a:lnSpc>
                <a:spcPct val="150000"/>
              </a:lnSpc>
              <a:spcBef>
                <a:spcPct val="0"/>
              </a:spcBef>
              <a:buFont typeface="Arial" panose="020B0604020202020204" pitchFamily="34" charset="0"/>
              <a:buChar char="•"/>
            </a:pPr>
            <a:r>
              <a:rPr lang="en-US" sz="2000" spc="-9" dirty="0">
                <a:solidFill>
                  <a:srgbClr val="343434"/>
                </a:solidFill>
                <a:latin typeface="HK Grotesk"/>
                <a:ea typeface="HK Grotesk"/>
                <a:cs typeface="HK Grotesk"/>
                <a:sym typeface="HK Grotesk"/>
              </a:rPr>
              <a:t>They allow code to be organized, reused, and simplified by grouping a set of instructions under a single function name.</a:t>
            </a:r>
          </a:p>
          <a:p>
            <a:pPr marL="342900" lvl="0" indent="-342900" algn="l">
              <a:lnSpc>
                <a:spcPct val="150000"/>
              </a:lnSpc>
              <a:spcBef>
                <a:spcPct val="0"/>
              </a:spcBef>
              <a:buFont typeface="Arial" panose="020B0604020202020204" pitchFamily="34" charset="0"/>
              <a:buChar char="•"/>
            </a:pPr>
            <a:r>
              <a:rPr lang="en-US" sz="2000" spc="-9" dirty="0">
                <a:solidFill>
                  <a:srgbClr val="343434"/>
                </a:solidFill>
                <a:latin typeface="HK Grotesk"/>
                <a:ea typeface="HK Grotesk"/>
                <a:cs typeface="HK Grotesk"/>
                <a:sym typeface="HK Grotesk"/>
              </a:rPr>
              <a:t>Functions can make a program smaller by eliminating repetitive code</a:t>
            </a:r>
          </a:p>
          <a:p>
            <a:pPr marL="342900" lvl="0" indent="-342900" algn="l">
              <a:lnSpc>
                <a:spcPct val="150000"/>
              </a:lnSpc>
              <a:spcBef>
                <a:spcPct val="0"/>
              </a:spcBef>
              <a:buFont typeface="Arial" panose="020B0604020202020204" pitchFamily="34" charset="0"/>
              <a:buChar char="•"/>
            </a:pPr>
            <a:r>
              <a:rPr lang="en-US" sz="2000" spc="-9" dirty="0">
                <a:solidFill>
                  <a:srgbClr val="343434"/>
                </a:solidFill>
                <a:latin typeface="HK Grotesk"/>
                <a:ea typeface="HK Grotesk"/>
                <a:cs typeface="HK Grotesk"/>
                <a:sym typeface="HK Grotesk"/>
              </a:rPr>
              <a:t>Functions promote modularity, reusability, maintainability, and collaboration.</a:t>
            </a:r>
          </a:p>
          <a:p>
            <a:pPr marL="342900" lvl="0" indent="-342900" algn="l">
              <a:lnSpc>
                <a:spcPct val="150000"/>
              </a:lnSpc>
              <a:spcBef>
                <a:spcPct val="0"/>
              </a:spcBef>
              <a:buFont typeface="Arial" panose="020B0604020202020204" pitchFamily="34" charset="0"/>
              <a:buChar char="•"/>
            </a:pPr>
            <a:r>
              <a:rPr lang="en-US" sz="2000" spc="-9" dirty="0">
                <a:solidFill>
                  <a:srgbClr val="343434"/>
                </a:solidFill>
                <a:latin typeface="HK Grotesk"/>
                <a:ea typeface="HK Grotesk"/>
                <a:cs typeface="HK Grotesk"/>
                <a:sym typeface="HK Grotesk"/>
              </a:rPr>
              <a:t>The function has a name, and the expression in parentheses is called the argument of the function. It is, therefore, common to say that a function ”takes” an argument and “returns” a result. The result is also called the return value.</a:t>
            </a:r>
          </a:p>
        </p:txBody>
      </p:sp>
      <p:grpSp>
        <p:nvGrpSpPr>
          <p:cNvPr id="23" name="Group 2">
            <a:extLst>
              <a:ext uri="{FF2B5EF4-FFF2-40B4-BE49-F238E27FC236}">
                <a16:creationId xmlns:a16="http://schemas.microsoft.com/office/drawing/2014/main" id="{5637A818-3182-67C5-CEE2-F9A5308DCB41}"/>
              </a:ext>
            </a:extLst>
          </p:cNvPr>
          <p:cNvGrpSpPr/>
          <p:nvPr/>
        </p:nvGrpSpPr>
        <p:grpSpPr>
          <a:xfrm>
            <a:off x="6035236" y="5143500"/>
            <a:ext cx="4404164" cy="967786"/>
            <a:chOff x="0" y="0"/>
            <a:chExt cx="1321855" cy="328473"/>
          </a:xfrm>
        </p:grpSpPr>
        <p:sp>
          <p:nvSpPr>
            <p:cNvPr id="24" name="Freeform 3">
              <a:extLst>
                <a:ext uri="{FF2B5EF4-FFF2-40B4-BE49-F238E27FC236}">
                  <a16:creationId xmlns:a16="http://schemas.microsoft.com/office/drawing/2014/main" id="{D8BD2E3F-17DA-9587-0BF3-BD002AB28BDB}"/>
                </a:ext>
              </a:extLst>
            </p:cNvPr>
            <p:cNvSpPr/>
            <p:nvPr/>
          </p:nvSpPr>
          <p:spPr>
            <a:xfrm>
              <a:off x="0" y="0"/>
              <a:ext cx="1321855" cy="328473"/>
            </a:xfrm>
            <a:custGeom>
              <a:avLst/>
              <a:gdLst/>
              <a:ahLst/>
              <a:cxnLst/>
              <a:rect l="l" t="t" r="r" b="b"/>
              <a:pathLst>
                <a:path w="1321855" h="328473">
                  <a:moveTo>
                    <a:pt x="17891" y="0"/>
                  </a:moveTo>
                  <a:lnTo>
                    <a:pt x="1303965" y="0"/>
                  </a:lnTo>
                  <a:cubicBezTo>
                    <a:pt x="1308710" y="0"/>
                    <a:pt x="1313260" y="1885"/>
                    <a:pt x="1316615" y="5240"/>
                  </a:cubicBezTo>
                  <a:cubicBezTo>
                    <a:pt x="1319970" y="8595"/>
                    <a:pt x="1321855" y="13146"/>
                    <a:pt x="1321855" y="17891"/>
                  </a:cubicBezTo>
                  <a:lnTo>
                    <a:pt x="1321855" y="310583"/>
                  </a:lnTo>
                  <a:cubicBezTo>
                    <a:pt x="1321855" y="320463"/>
                    <a:pt x="1313845" y="328473"/>
                    <a:pt x="1303965" y="328473"/>
                  </a:cubicBezTo>
                  <a:lnTo>
                    <a:pt x="17891" y="328473"/>
                  </a:lnTo>
                  <a:cubicBezTo>
                    <a:pt x="8010" y="328473"/>
                    <a:pt x="0" y="320463"/>
                    <a:pt x="0" y="310583"/>
                  </a:cubicBezTo>
                  <a:lnTo>
                    <a:pt x="0" y="17891"/>
                  </a:lnTo>
                  <a:cubicBezTo>
                    <a:pt x="0" y="8010"/>
                    <a:pt x="8010" y="0"/>
                    <a:pt x="17891" y="0"/>
                  </a:cubicBezTo>
                  <a:close/>
                </a:path>
              </a:pathLst>
            </a:custGeom>
            <a:gradFill rotWithShape="1">
              <a:gsLst>
                <a:gs pos="0">
                  <a:srgbClr val="65CED1">
                    <a:alpha val="100000"/>
                  </a:srgbClr>
                </a:gs>
                <a:gs pos="100000">
                  <a:srgbClr val="1F4E4F">
                    <a:alpha val="100000"/>
                  </a:srgbClr>
                </a:gs>
              </a:gsLst>
              <a:lin ang="2700000"/>
            </a:gradFill>
            <a:ln cap="sq">
              <a:noFill/>
              <a:prstDash val="solid"/>
              <a:miter/>
            </a:ln>
          </p:spPr>
        </p:sp>
        <p:sp>
          <p:nvSpPr>
            <p:cNvPr id="25" name="TextBox 4">
              <a:extLst>
                <a:ext uri="{FF2B5EF4-FFF2-40B4-BE49-F238E27FC236}">
                  <a16:creationId xmlns:a16="http://schemas.microsoft.com/office/drawing/2014/main" id="{9A518225-1C5E-FF36-1E45-D1BC7729B265}"/>
                </a:ext>
              </a:extLst>
            </p:cNvPr>
            <p:cNvSpPr txBox="1"/>
            <p:nvPr/>
          </p:nvSpPr>
          <p:spPr>
            <a:xfrm>
              <a:off x="0" y="-47625"/>
              <a:ext cx="1321855" cy="376098"/>
            </a:xfrm>
            <a:prstGeom prst="rect">
              <a:avLst/>
            </a:prstGeom>
          </p:spPr>
          <p:txBody>
            <a:bodyPr lIns="50800" tIns="50800" rIns="50800" bIns="50800" rtlCol="0" anchor="ctr"/>
            <a:lstStyle/>
            <a:p>
              <a:pPr marL="0" lvl="0" indent="0" algn="ctr">
                <a:lnSpc>
                  <a:spcPts val="3587"/>
                </a:lnSpc>
                <a:spcBef>
                  <a:spcPct val="0"/>
                </a:spcBef>
              </a:pPr>
              <a:endParaRPr/>
            </a:p>
          </p:txBody>
        </p:sp>
      </p:grpSp>
      <p:sp>
        <p:nvSpPr>
          <p:cNvPr id="26" name="TextBox 9">
            <a:extLst>
              <a:ext uri="{FF2B5EF4-FFF2-40B4-BE49-F238E27FC236}">
                <a16:creationId xmlns:a16="http://schemas.microsoft.com/office/drawing/2014/main" id="{B38271AF-8661-6407-8C02-55BDD405410A}"/>
              </a:ext>
            </a:extLst>
          </p:cNvPr>
          <p:cNvSpPr txBox="1"/>
          <p:nvPr/>
        </p:nvSpPr>
        <p:spPr>
          <a:xfrm>
            <a:off x="6787052" y="5358384"/>
            <a:ext cx="2585548" cy="605294"/>
          </a:xfrm>
          <a:prstGeom prst="rect">
            <a:avLst/>
          </a:prstGeom>
        </p:spPr>
        <p:txBody>
          <a:bodyPr wrap="square" lIns="0" tIns="0" rIns="0" bIns="0" rtlCol="0" anchor="t">
            <a:spAutoFit/>
          </a:bodyPr>
          <a:lstStyle/>
          <a:p>
            <a:pPr algn="l">
              <a:lnSpc>
                <a:spcPts val="2271"/>
              </a:lnSpc>
            </a:pPr>
            <a:r>
              <a:rPr lang="en-US" sz="2500" dirty="0">
                <a:solidFill>
                  <a:srgbClr val="FFFFFF"/>
                </a:solidFill>
                <a:latin typeface="Archivo Black"/>
                <a:ea typeface="Archivo Black"/>
                <a:cs typeface="Archivo Black"/>
                <a:sym typeface="Archivo Black"/>
              </a:rPr>
              <a:t>User-defined functions</a:t>
            </a:r>
          </a:p>
        </p:txBody>
      </p:sp>
      <p:sp>
        <p:nvSpPr>
          <p:cNvPr id="27" name="TextBox 11">
            <a:extLst>
              <a:ext uri="{FF2B5EF4-FFF2-40B4-BE49-F238E27FC236}">
                <a16:creationId xmlns:a16="http://schemas.microsoft.com/office/drawing/2014/main" id="{A3E44E99-B78C-64A0-C8E5-85F7C4D8F680}"/>
              </a:ext>
            </a:extLst>
          </p:cNvPr>
          <p:cNvSpPr txBox="1"/>
          <p:nvPr/>
        </p:nvSpPr>
        <p:spPr>
          <a:xfrm>
            <a:off x="6115668" y="6637810"/>
            <a:ext cx="4323732" cy="1607428"/>
          </a:xfrm>
          <a:prstGeom prst="rect">
            <a:avLst/>
          </a:prstGeom>
        </p:spPr>
        <p:txBody>
          <a:bodyPr wrap="square" lIns="0" tIns="0" rIns="0" bIns="0" rtlCol="0" anchor="t">
            <a:spAutoFit/>
          </a:bodyPr>
          <a:lstStyle/>
          <a:p>
            <a:pPr marL="0" lvl="0" indent="0" algn="l">
              <a:lnSpc>
                <a:spcPts val="2519"/>
              </a:lnSpc>
              <a:spcBef>
                <a:spcPct val="0"/>
              </a:spcBef>
            </a:pPr>
            <a:r>
              <a:rPr lang="en-US" sz="2200" spc="-9" dirty="0">
                <a:solidFill>
                  <a:srgbClr val="343434"/>
                </a:solidFill>
                <a:latin typeface="HK Grotesk"/>
                <a:ea typeface="HK Grotesk"/>
                <a:cs typeface="HK Grotesk"/>
                <a:sym typeface="HK Grotesk"/>
              </a:rPr>
              <a:t>Are functions created by programmers to perform specific tasks within a program.</a:t>
            </a:r>
          </a:p>
          <a:p>
            <a:pPr marL="0" lvl="0" indent="0" algn="l">
              <a:lnSpc>
                <a:spcPts val="2519"/>
              </a:lnSpc>
              <a:spcBef>
                <a:spcPct val="0"/>
              </a:spcBef>
            </a:pPr>
            <a:endParaRPr lang="en-US" sz="2200" spc="-9" dirty="0">
              <a:solidFill>
                <a:srgbClr val="343434"/>
              </a:solidFill>
              <a:latin typeface="HK Grotesk"/>
              <a:ea typeface="HK Grotesk"/>
              <a:cs typeface="HK Grotesk"/>
              <a:sym typeface="HK Grotesk"/>
            </a:endParaRPr>
          </a:p>
          <a:p>
            <a:pPr lvl="0">
              <a:lnSpc>
                <a:spcPts val="2519"/>
              </a:lnSpc>
              <a:spcBef>
                <a:spcPct val="0"/>
              </a:spcBef>
            </a:pPr>
            <a:r>
              <a:rPr lang="en-US" sz="2200" spc="-9" dirty="0" err="1">
                <a:solidFill>
                  <a:srgbClr val="343434"/>
                </a:solidFill>
                <a:latin typeface="HK Grotesk"/>
                <a:ea typeface="HK Grotesk"/>
                <a:cs typeface="HK Grotesk"/>
                <a:sym typeface="HK Grotesk"/>
              </a:rPr>
              <a:t>helloDSA</a:t>
            </a:r>
            <a:r>
              <a:rPr lang="en-US" sz="2200" spc="-9" dirty="0">
                <a:solidFill>
                  <a:srgbClr val="343434"/>
                </a:solidFill>
                <a:latin typeface="HK Grotesk"/>
                <a:ea typeface="HK Grotesk"/>
                <a:cs typeface="HK Grotesk"/>
                <a:sym typeface="HK Grotesk"/>
              </a:rPr>
              <a:t> (), </a:t>
            </a:r>
            <a:r>
              <a:rPr lang="en-US" sz="2200" spc="-9" dirty="0" err="1">
                <a:solidFill>
                  <a:srgbClr val="343434"/>
                </a:solidFill>
                <a:latin typeface="HK Grotesk"/>
                <a:ea typeface="HK Grotesk"/>
                <a:cs typeface="HK Grotesk"/>
                <a:sym typeface="HK Grotesk"/>
              </a:rPr>
              <a:t>mySqrt</a:t>
            </a:r>
            <a:r>
              <a:rPr lang="en-US" sz="2200" spc="-9" dirty="0">
                <a:solidFill>
                  <a:srgbClr val="343434"/>
                </a:solidFill>
                <a:latin typeface="HK Grotesk"/>
                <a:ea typeface="HK Grotesk"/>
                <a:cs typeface="HK Grotesk"/>
                <a:sym typeface="HK Grotesk"/>
              </a:rPr>
              <a:t>(),</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CA9F08B-D3B5-73FD-0A8E-BBBDC57BA52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75283" y="1028700"/>
            <a:ext cx="16537434" cy="2895600"/>
          </a:xfrm>
          <a:prstGeom prst="rect">
            <a:avLst/>
          </a:prstGeom>
        </p:spPr>
      </p:pic>
      <p:sp>
        <p:nvSpPr>
          <p:cNvPr id="4" name="TextBox 11">
            <a:extLst>
              <a:ext uri="{FF2B5EF4-FFF2-40B4-BE49-F238E27FC236}">
                <a16:creationId xmlns:a16="http://schemas.microsoft.com/office/drawing/2014/main" id="{56E5D90F-B6A9-FEA9-C4F4-47EE13D43055}"/>
              </a:ext>
            </a:extLst>
          </p:cNvPr>
          <p:cNvSpPr txBox="1"/>
          <p:nvPr/>
        </p:nvSpPr>
        <p:spPr>
          <a:xfrm>
            <a:off x="1066800" y="4635241"/>
            <a:ext cx="6019800" cy="1808124"/>
          </a:xfrm>
          <a:prstGeom prst="rect">
            <a:avLst/>
          </a:prstGeom>
        </p:spPr>
        <p:txBody>
          <a:bodyPr wrap="square" lIns="0" tIns="0" rIns="0" bIns="0" rtlCol="0" anchor="t">
            <a:spAutoFit/>
          </a:bodyPr>
          <a:lstStyle/>
          <a:p>
            <a:pPr marL="342900" lvl="0" indent="-342900" algn="l">
              <a:lnSpc>
                <a:spcPct val="150000"/>
              </a:lnSpc>
              <a:spcBef>
                <a:spcPct val="0"/>
              </a:spcBef>
              <a:buFont typeface="Arial" panose="020B0604020202020204" pitchFamily="34" charset="0"/>
              <a:buChar char="•"/>
            </a:pPr>
            <a:r>
              <a:rPr lang="en-US" sz="2000" spc="-9" dirty="0">
                <a:solidFill>
                  <a:srgbClr val="343434"/>
                </a:solidFill>
                <a:latin typeface="HK Grotesk"/>
                <a:ea typeface="HK Grotesk"/>
                <a:cs typeface="HK Grotesk"/>
                <a:sym typeface="HK Grotesk"/>
              </a:rPr>
              <a:t>Function definition and syntax</a:t>
            </a:r>
          </a:p>
          <a:p>
            <a:pPr marL="342900" lvl="0" indent="-342900" algn="l">
              <a:lnSpc>
                <a:spcPct val="150000"/>
              </a:lnSpc>
              <a:spcBef>
                <a:spcPct val="0"/>
              </a:spcBef>
              <a:buFont typeface="Arial" panose="020B0604020202020204" pitchFamily="34" charset="0"/>
              <a:buChar char="•"/>
            </a:pPr>
            <a:r>
              <a:rPr lang="en-US" sz="2000" spc="-9" dirty="0">
                <a:solidFill>
                  <a:srgbClr val="343434"/>
                </a:solidFill>
                <a:latin typeface="HK Grotesk"/>
                <a:ea typeface="HK Grotesk"/>
                <a:cs typeface="HK Grotesk"/>
                <a:sym typeface="HK Grotesk"/>
              </a:rPr>
              <a:t>Passing arguments</a:t>
            </a:r>
          </a:p>
          <a:p>
            <a:pPr marL="342900" lvl="0" indent="-342900" algn="l">
              <a:lnSpc>
                <a:spcPct val="150000"/>
              </a:lnSpc>
              <a:spcBef>
                <a:spcPct val="0"/>
              </a:spcBef>
              <a:buFont typeface="Arial" panose="020B0604020202020204" pitchFamily="34" charset="0"/>
              <a:buChar char="•"/>
            </a:pPr>
            <a:r>
              <a:rPr lang="en-US" sz="2000" spc="-9" dirty="0">
                <a:solidFill>
                  <a:srgbClr val="343434"/>
                </a:solidFill>
                <a:latin typeface="HK Grotesk"/>
                <a:ea typeface="HK Grotesk"/>
                <a:cs typeface="HK Grotesk"/>
                <a:sym typeface="HK Grotesk"/>
              </a:rPr>
              <a:t>Single-return and multiple-return values</a:t>
            </a:r>
          </a:p>
          <a:p>
            <a:pPr marL="342900" lvl="0" indent="-342900" algn="l">
              <a:lnSpc>
                <a:spcPct val="150000"/>
              </a:lnSpc>
              <a:spcBef>
                <a:spcPct val="0"/>
              </a:spcBef>
              <a:buFont typeface="Arial" panose="020B0604020202020204" pitchFamily="34" charset="0"/>
              <a:buChar char="•"/>
            </a:pPr>
            <a:r>
              <a:rPr lang="en-US" sz="2000" spc="-9" dirty="0">
                <a:solidFill>
                  <a:srgbClr val="343434"/>
                </a:solidFill>
                <a:latin typeface="HK Grotesk"/>
                <a:ea typeface="HK Grotesk"/>
                <a:cs typeface="HK Grotesk"/>
                <a:sym typeface="HK Grotesk"/>
              </a:rPr>
              <a:t>Converting mathematical equations to code</a:t>
            </a:r>
          </a:p>
        </p:txBody>
      </p:sp>
    </p:spTree>
    <p:extLst>
      <p:ext uri="{BB962C8B-B14F-4D97-AF65-F5344CB8AC3E}">
        <p14:creationId xmlns:p14="http://schemas.microsoft.com/office/powerpoint/2010/main" val="173496645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Ion</Template>
  <TotalTime>5750</TotalTime>
  <Words>2252</Words>
  <Application>Microsoft Office PowerPoint</Application>
  <PresentationFormat>Custom</PresentationFormat>
  <Paragraphs>165</Paragraphs>
  <Slides>24</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24</vt:i4>
      </vt:variant>
    </vt:vector>
  </HeadingPairs>
  <TitlesOfParts>
    <vt:vector size="30" baseType="lpstr">
      <vt:lpstr>Arial</vt:lpstr>
      <vt:lpstr>HK Grotesk</vt:lpstr>
      <vt:lpstr>Calibri</vt:lpstr>
      <vt:lpstr>Cambria Math</vt:lpstr>
      <vt:lpstr>Archivo Black</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Dark Green White Gradient Technology Keynote Presentation</dc:title>
  <cp:lastModifiedBy>USER</cp:lastModifiedBy>
  <cp:revision>41</cp:revision>
  <dcterms:created xsi:type="dcterms:W3CDTF">2006-08-16T00:00:00Z</dcterms:created>
  <dcterms:modified xsi:type="dcterms:W3CDTF">2026-06-22T07:14:17Z</dcterms:modified>
  <dc:identifier>DAHMP8AEf4Q</dc:identifier>
</cp:coreProperties>
</file>